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64" r:id="rId6"/>
    <p:sldId id="265" r:id="rId7"/>
    <p:sldId id="267" r:id="rId8"/>
    <p:sldId id="270" r:id="rId9"/>
    <p:sldId id="258" r:id="rId10"/>
    <p:sldId id="268" r:id="rId11"/>
    <p:sldId id="293" r:id="rId12"/>
    <p:sldId id="278" r:id="rId13"/>
    <p:sldId id="262" r:id="rId14"/>
    <p:sldId id="279" r:id="rId15"/>
    <p:sldId id="289" r:id="rId16"/>
    <p:sldId id="259" r:id="rId17"/>
    <p:sldId id="284" r:id="rId18"/>
    <p:sldId id="285"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DF901-3E5A-A2C4-B305-A677088F05B9}" name="Tatman, Stacy" initials="ST" userId="S::statman@wiley.law::76949602-e867-48b4-8e24-553f66e104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E0631-8330-4142-9256-9FC48035CEB9}" v="16" dt="2025-06-03T20:07:3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56" autoAdjust="0"/>
  </p:normalViewPr>
  <p:slideViewPr>
    <p:cSldViewPr snapToGrid="0">
      <p:cViewPr varScale="1">
        <p:scale>
          <a:sx n="63" d="100"/>
          <a:sy n="63" d="100"/>
        </p:scale>
        <p:origin x="804" y="48"/>
      </p:cViewPr>
      <p:guideLst>
        <p:guide orient="horz" pos="415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B2E46-0A05-4264-9A56-644AFE3BC3BF}"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CBDD1-8149-4E14-94F1-5303DA6C0333}" type="slidenum">
              <a:rPr lang="en-US" smtClean="0"/>
              <a:t>‹#›</a:t>
            </a:fld>
            <a:endParaRPr lang="en-US"/>
          </a:p>
        </p:txBody>
      </p:sp>
    </p:spTree>
    <p:extLst>
      <p:ext uri="{BB962C8B-B14F-4D97-AF65-F5344CB8AC3E}">
        <p14:creationId xmlns:p14="http://schemas.microsoft.com/office/powerpoint/2010/main" val="10851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tabl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library.wiley.com/authored-by/Buck/Robert+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authored-by/Buck/Robert+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linelibrary.wiley.com/authored-by/Buck/Robert+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nlinelibrary.wiley.com/authored-by/Buck/Robert+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https://chem.libretexts.org/Core/Physical_and_Theoretical_Chemistry/Atomic_Theory/The_Atom/Sub-Atomic_Particles</a:t>
            </a:r>
          </a:p>
          <a:p>
            <a:r>
              <a:rPr lang="en-US" dirty="0"/>
              <a:t>https://www.nde-ed.org/EducationResources/HighSchool/Radiography/subatomicparticles.htm</a:t>
            </a:r>
          </a:p>
          <a:p>
            <a:endParaRPr lang="en-US" dirty="0"/>
          </a:p>
        </p:txBody>
      </p:sp>
      <p:sp>
        <p:nvSpPr>
          <p:cNvPr id="4" name="Slide Number Placeholder 3"/>
          <p:cNvSpPr>
            <a:spLocks noGrp="1"/>
          </p:cNvSpPr>
          <p:nvPr>
            <p:ph type="sldNum" sz="quarter" idx="10"/>
          </p:nvPr>
        </p:nvSpPr>
        <p:spPr/>
        <p:txBody>
          <a:bodyPr/>
          <a:lstStyle/>
          <a:p>
            <a:fld id="{040C97B4-7E2B-45D1-8356-6114E49236B0}" type="slidenum">
              <a:rPr lang="en-US" smtClean="0"/>
              <a:t>2</a:t>
            </a:fld>
            <a:endParaRPr lang="en-US"/>
          </a:p>
        </p:txBody>
      </p:sp>
    </p:spTree>
    <p:extLst>
      <p:ext uri="{BB962C8B-B14F-4D97-AF65-F5344CB8AC3E}">
        <p14:creationId xmlns:p14="http://schemas.microsoft.com/office/powerpoint/2010/main" val="419750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https://www.mda.state.mn.us/environment-sustainability/products-added-pfas</a:t>
            </a:r>
          </a:p>
          <a:p>
            <a:endParaRPr lang="en-US" dirty="0"/>
          </a:p>
          <a:p>
            <a:r>
              <a:rPr lang="en-US" dirty="0"/>
              <a:t>https://www.mainelegislature.org/legis/statutes/32/title32sec1732.html</a:t>
            </a:r>
          </a:p>
        </p:txBody>
      </p:sp>
      <p:sp>
        <p:nvSpPr>
          <p:cNvPr id="4" name="Slide Number Placeholder 3"/>
          <p:cNvSpPr>
            <a:spLocks noGrp="1"/>
          </p:cNvSpPr>
          <p:nvPr>
            <p:ph type="sldNum" sz="quarter" idx="5"/>
          </p:nvPr>
        </p:nvSpPr>
        <p:spPr/>
        <p:txBody>
          <a:bodyPr/>
          <a:lstStyle/>
          <a:p>
            <a:fld id="{DBFCBDD1-8149-4E14-94F1-5303DA6C0333}" type="slidenum">
              <a:rPr lang="en-US" smtClean="0"/>
              <a:t>12</a:t>
            </a:fld>
            <a:endParaRPr lang="en-US"/>
          </a:p>
        </p:txBody>
      </p:sp>
    </p:spTree>
    <p:extLst>
      <p:ext uri="{BB962C8B-B14F-4D97-AF65-F5344CB8AC3E}">
        <p14:creationId xmlns:p14="http://schemas.microsoft.com/office/powerpoint/2010/main" val="186821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https://www.govinfo.gov/content/pkg/FR-2023-10-11/pdf/2023-22094.pdf</a:t>
            </a:r>
          </a:p>
        </p:txBody>
      </p:sp>
      <p:sp>
        <p:nvSpPr>
          <p:cNvPr id="4" name="Slide Number Placeholder 3"/>
          <p:cNvSpPr>
            <a:spLocks noGrp="1"/>
          </p:cNvSpPr>
          <p:nvPr>
            <p:ph type="sldNum" sz="quarter" idx="5"/>
          </p:nvPr>
        </p:nvSpPr>
        <p:spPr/>
        <p:txBody>
          <a:bodyPr/>
          <a:lstStyle/>
          <a:p>
            <a:fld id="{DBFCBDD1-8149-4E14-94F1-5303DA6C0333}" type="slidenum">
              <a:rPr lang="en-US" smtClean="0"/>
              <a:t>13</a:t>
            </a:fld>
            <a:endParaRPr lang="en-US"/>
          </a:p>
        </p:txBody>
      </p:sp>
    </p:spTree>
    <p:extLst>
      <p:ext uri="{BB962C8B-B14F-4D97-AF65-F5344CB8AC3E}">
        <p14:creationId xmlns:p14="http://schemas.microsoft.com/office/powerpoint/2010/main" val="234353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9"/>
                </a:solidFill>
                <a:effectLst/>
                <a:latin typeface="-apple-system"/>
              </a:rPr>
              <a:t>https://web.archive.org/web/20180713171048/http://www.r744.com/files/pdf_597.pdf</a:t>
            </a:r>
          </a:p>
          <a:p>
            <a:endParaRPr lang="en-US" b="0" i="0" dirty="0">
              <a:solidFill>
                <a:srgbClr val="282829"/>
              </a:solidFill>
              <a:effectLst/>
              <a:latin typeface="-apple-system"/>
            </a:endParaRPr>
          </a:p>
          <a:p>
            <a:r>
              <a:rPr lang="en-US" dirty="0"/>
              <a:t>https://chem.libretexts.org/Bookshelves/Organic_Chemistry/Supplemental_Modules_(Organic_Chemistry)/Fundamentals/Reactive_Intermediates/Free_Radicals#:~:text=In%20chemistry%2C%20a%20radical%20(more,more%20%22dangling%22%20covalent%20bonds.</a:t>
            </a:r>
          </a:p>
        </p:txBody>
      </p:sp>
      <p:sp>
        <p:nvSpPr>
          <p:cNvPr id="4" name="Slide Number Placeholder 3"/>
          <p:cNvSpPr>
            <a:spLocks noGrp="1"/>
          </p:cNvSpPr>
          <p:nvPr>
            <p:ph type="sldNum" sz="quarter" idx="5"/>
          </p:nvPr>
        </p:nvSpPr>
        <p:spPr/>
        <p:txBody>
          <a:bodyPr/>
          <a:lstStyle/>
          <a:p>
            <a:fld id="{B423CAD8-5814-4F42-BE58-34781FCD2805}" type="slidenum">
              <a:rPr lang="en-US" smtClean="0"/>
              <a:t>14</a:t>
            </a:fld>
            <a:endParaRPr lang="en-US"/>
          </a:p>
        </p:txBody>
      </p:sp>
    </p:spTree>
    <p:extLst>
      <p:ext uri="{BB962C8B-B14F-4D97-AF65-F5344CB8AC3E}">
        <p14:creationId xmlns:p14="http://schemas.microsoft.com/office/powerpoint/2010/main" val="389374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https://aerofiltri.it/DC_pdf/AS_A_HdFRW.pdf</a:t>
            </a:r>
          </a:p>
          <a:p>
            <a:r>
              <a:rPr lang="en-US" dirty="0"/>
              <a:t>https://flame-retardant.alfa-chemistry.com/halogen-flame-retardant.html#:~:text=Halogen%20flame%20retardants%20(RX)%20work,effectively%20interfere%20with%20their%20oxidation.</a:t>
            </a:r>
          </a:p>
          <a:p>
            <a:endParaRPr lang="en-US" dirty="0"/>
          </a:p>
          <a:p>
            <a:r>
              <a:rPr lang="en-US" dirty="0"/>
              <a:t>https://chem.libretexts.org/Bookshelves/Organic_Chemistry/Supplemental_Modules_(Organic_Chemistry)/Fundamentals/Reactive_Intermediates/Free_Radicals#:~:text=In%20chemistry%2C%20a%20radical%20(more,more%20%22dangling%22%20covalent%20bonds.</a:t>
            </a:r>
          </a:p>
          <a:p>
            <a:endParaRPr lang="en-US" b="0" i="0" dirty="0">
              <a:solidFill>
                <a:srgbClr val="000000"/>
              </a:solidFill>
              <a:effectLst/>
              <a:latin typeface="Tahoma" panose="020B0604030504040204" pitchFamily="34" charset="0"/>
            </a:endParaRPr>
          </a:p>
          <a:p>
            <a:r>
              <a:rPr lang="en-US" dirty="0"/>
              <a:t>https://chem.libretexts.org/Bookshelves/General_Chemistry/Book%3A_Structure_and_Reactivity_in_Organic_Biological_and_Inorganic_Chemistry_(Schaller)/V%3A__Reactivity_in_Organic_Biological_and_Inorganic_Chemistry_3/04%3A_Oxygen_Binding_and_Reduction/4.01%3A_Introduction</a:t>
            </a:r>
          </a:p>
          <a:p>
            <a:endParaRPr lang="en-US" dirty="0"/>
          </a:p>
        </p:txBody>
      </p:sp>
      <p:sp>
        <p:nvSpPr>
          <p:cNvPr id="4" name="Slide Number Placeholder 3"/>
          <p:cNvSpPr>
            <a:spLocks noGrp="1"/>
          </p:cNvSpPr>
          <p:nvPr>
            <p:ph type="sldNum" sz="quarter" idx="5"/>
          </p:nvPr>
        </p:nvSpPr>
        <p:spPr/>
        <p:txBody>
          <a:bodyPr/>
          <a:lstStyle/>
          <a:p>
            <a:fld id="{B423CAD8-5814-4F42-BE58-34781FCD2805}" type="slidenum">
              <a:rPr lang="en-US" smtClean="0"/>
              <a:t>15</a:t>
            </a:fld>
            <a:endParaRPr lang="en-US"/>
          </a:p>
        </p:txBody>
      </p:sp>
    </p:spTree>
    <p:extLst>
      <p:ext uri="{BB962C8B-B14F-4D97-AF65-F5344CB8AC3E}">
        <p14:creationId xmlns:p14="http://schemas.microsoft.com/office/powerpoint/2010/main" val="11822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https://www.ptable.com/</a:t>
            </a:r>
            <a:endParaRPr lang="en-US" dirty="0"/>
          </a:p>
          <a:p>
            <a:endParaRPr lang="en-US" dirty="0"/>
          </a:p>
        </p:txBody>
      </p:sp>
      <p:sp>
        <p:nvSpPr>
          <p:cNvPr id="4" name="Slide Number Placeholder 3"/>
          <p:cNvSpPr>
            <a:spLocks noGrp="1"/>
          </p:cNvSpPr>
          <p:nvPr>
            <p:ph type="sldNum" sz="quarter" idx="10"/>
          </p:nvPr>
        </p:nvSpPr>
        <p:spPr/>
        <p:txBody>
          <a:bodyPr/>
          <a:lstStyle/>
          <a:p>
            <a:fld id="{040C97B4-7E2B-45D1-8356-6114E49236B0}" type="slidenum">
              <a:rPr lang="en-US" smtClean="0"/>
              <a:t>3</a:t>
            </a:fld>
            <a:endParaRPr lang="en-US"/>
          </a:p>
        </p:txBody>
      </p:sp>
    </p:spTree>
    <p:extLst>
      <p:ext uri="{BB962C8B-B14F-4D97-AF65-F5344CB8AC3E}">
        <p14:creationId xmlns:p14="http://schemas.microsoft.com/office/powerpoint/2010/main" val="335005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http://www.rice.edu/~jenky/sports/antiox.html</a:t>
            </a:r>
          </a:p>
          <a:p>
            <a:r>
              <a:rPr lang="en-US" dirty="0"/>
              <a:t>https://www.masterorganicchemistry.com/2013/12/09/in-summary-free-radicals/</a:t>
            </a:r>
          </a:p>
          <a:p>
            <a:r>
              <a:rPr lang="en-US" dirty="0"/>
              <a:t>http://research.cm.utexas.edu/nbauld/unit5_radicals.htm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Graphic from </a:t>
            </a:r>
            <a:r>
              <a:rPr lang="en-US" sz="1200" dirty="0"/>
              <a:t>https://www.thoughtco.com/definition-of-free-radical-604468</a:t>
            </a:r>
          </a:p>
          <a:p>
            <a:endParaRPr lang="en-US" dirty="0"/>
          </a:p>
          <a:p>
            <a:endParaRPr lang="en-US" dirty="0"/>
          </a:p>
        </p:txBody>
      </p:sp>
      <p:sp>
        <p:nvSpPr>
          <p:cNvPr id="4" name="Slide Number Placeholder 3"/>
          <p:cNvSpPr>
            <a:spLocks noGrp="1"/>
          </p:cNvSpPr>
          <p:nvPr>
            <p:ph type="sldNum" sz="quarter" idx="10"/>
          </p:nvPr>
        </p:nvSpPr>
        <p:spPr/>
        <p:txBody>
          <a:bodyPr/>
          <a:lstStyle/>
          <a:p>
            <a:fld id="{040C97B4-7E2B-45D1-8356-6114E49236B0}" type="slidenum">
              <a:rPr lang="en-US" smtClean="0"/>
              <a:t>4</a:t>
            </a:fld>
            <a:endParaRPr lang="en-US"/>
          </a:p>
        </p:txBody>
      </p:sp>
    </p:spTree>
    <p:extLst>
      <p:ext uri="{BB962C8B-B14F-4D97-AF65-F5344CB8AC3E}">
        <p14:creationId xmlns:p14="http://schemas.microsoft.com/office/powerpoint/2010/main" val="151300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C97B4-7E2B-45D1-8356-6114E49236B0}" type="slidenum">
              <a:rPr lang="en-US" smtClean="0"/>
              <a:t>5</a:t>
            </a:fld>
            <a:endParaRPr lang="en-US"/>
          </a:p>
        </p:txBody>
      </p:sp>
    </p:spTree>
    <p:extLst>
      <p:ext uri="{BB962C8B-B14F-4D97-AF65-F5344CB8AC3E}">
        <p14:creationId xmlns:p14="http://schemas.microsoft.com/office/powerpoint/2010/main" val="144938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000000"/>
                </a:solidFill>
                <a:effectLst/>
                <a:latin typeface="Open Sans" panose="020B0606030504020204" pitchFamily="34" charset="0"/>
              </a:rPr>
              <a:t>Integr Environ Assess Manag 2011;7:513–541. © 2011 SETAC </a:t>
            </a:r>
            <a:r>
              <a:rPr lang="en-US" b="1" i="0" dirty="0">
                <a:solidFill>
                  <a:srgbClr val="1C1D1E"/>
                </a:solidFill>
                <a:effectLst/>
                <a:latin typeface="Open Sans" panose="020B0606030504020204" pitchFamily="34" charset="0"/>
              </a:rPr>
              <a:t>Perfluoroalkyl and polyfluoroalkyl substances in the environment: Terminology, classification, and origins</a:t>
            </a:r>
          </a:p>
          <a:p>
            <a:pPr algn="l"/>
            <a:r>
              <a:rPr lang="en-US" b="0" i="0" u="none" strike="noStrike" dirty="0">
                <a:solidFill>
                  <a:srgbClr val="123D80"/>
                </a:solidFill>
                <a:effectLst/>
                <a:latin typeface="Open Sans" panose="020B0606030504020204" pitchFamily="34" charset="0"/>
                <a:hlinkClick r:id="rId3"/>
              </a:rPr>
              <a:t>Robert C Buck</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423CAD8-5814-4F42-BE58-34781FCD2805}" type="slidenum">
              <a:rPr lang="en-US" smtClean="0"/>
              <a:t>7</a:t>
            </a:fld>
            <a:endParaRPr lang="en-US"/>
          </a:p>
        </p:txBody>
      </p:sp>
    </p:spTree>
    <p:extLst>
      <p:ext uri="{BB962C8B-B14F-4D97-AF65-F5344CB8AC3E}">
        <p14:creationId xmlns:p14="http://schemas.microsoft.com/office/powerpoint/2010/main" val="153252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https://pfas-1.itrcweb.org/4-physical-and-chemical-properties/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3CAD8-5814-4F42-BE58-34781FCD280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482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000000"/>
                </a:solidFill>
                <a:effectLst/>
                <a:latin typeface="Open Sans" panose="020B0606030504020204" pitchFamily="34" charset="0"/>
              </a:rPr>
              <a:t>Integr Environ Assess Manag 2011;7:513–541. © 2011 SETAC </a:t>
            </a:r>
            <a:r>
              <a:rPr lang="en-US" b="1" i="0" dirty="0">
                <a:solidFill>
                  <a:srgbClr val="1C1D1E"/>
                </a:solidFill>
                <a:effectLst/>
                <a:latin typeface="Open Sans" panose="020B0606030504020204" pitchFamily="34" charset="0"/>
              </a:rPr>
              <a:t>Perfluoroalkyl and polyfluoroalkyl substances in the environment: Terminology, classification, and origins</a:t>
            </a:r>
          </a:p>
          <a:p>
            <a:pPr algn="l"/>
            <a:r>
              <a:rPr lang="en-US" b="0" i="0" u="none" strike="noStrike" dirty="0">
                <a:solidFill>
                  <a:srgbClr val="123D80"/>
                </a:solidFill>
                <a:effectLst/>
                <a:latin typeface="Open Sans" panose="020B0606030504020204" pitchFamily="34" charset="0"/>
                <a:hlinkClick r:id="rId3"/>
              </a:rPr>
              <a:t>Robert C Buck</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423CAD8-5814-4F42-BE58-34781FCD2805}" type="slidenum">
              <a:rPr lang="en-US" smtClean="0"/>
              <a:t>9</a:t>
            </a:fld>
            <a:endParaRPr lang="en-US"/>
          </a:p>
        </p:txBody>
      </p:sp>
    </p:spTree>
    <p:extLst>
      <p:ext uri="{BB962C8B-B14F-4D97-AF65-F5344CB8AC3E}">
        <p14:creationId xmlns:p14="http://schemas.microsoft.com/office/powerpoint/2010/main" val="258998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a:t>Graphic from </a:t>
            </a:r>
            <a:r>
              <a:rPr lang="en-US" b="0" i="0" dirty="0">
                <a:solidFill>
                  <a:srgbClr val="000000"/>
                </a:solidFill>
                <a:effectLst/>
                <a:latin typeface="Open Sans" panose="020B0606030504020204" pitchFamily="34" charset="0"/>
              </a:rPr>
              <a:t>Integr Environ Assess Manag 2011;7:513–541. © 2011 SETAC </a:t>
            </a:r>
            <a:r>
              <a:rPr lang="en-US" b="1" i="0" dirty="0">
                <a:solidFill>
                  <a:srgbClr val="1C1D1E"/>
                </a:solidFill>
                <a:effectLst/>
                <a:latin typeface="Open Sans" panose="020B0606030504020204" pitchFamily="34" charset="0"/>
              </a:rPr>
              <a:t>Perfluoroalkyl and polyfluoroalkyl substances in the environment: Terminology, classification, and origins</a:t>
            </a:r>
          </a:p>
          <a:p>
            <a:pPr algn="l"/>
            <a:r>
              <a:rPr lang="en-US" b="0" i="0" u="none" strike="noStrike" dirty="0">
                <a:solidFill>
                  <a:srgbClr val="123D80"/>
                </a:solidFill>
                <a:effectLst/>
                <a:latin typeface="Open Sans" panose="020B0606030504020204" pitchFamily="34" charset="0"/>
                <a:hlinkClick r:id="rId3"/>
              </a:rPr>
              <a:t>Robert C Buck</a:t>
            </a: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423CAD8-5814-4F42-BE58-34781FCD2805}" type="slidenum">
              <a:rPr lang="en-US" smtClean="0"/>
              <a:t>10</a:t>
            </a:fld>
            <a:endParaRPr lang="en-US"/>
          </a:p>
        </p:txBody>
      </p:sp>
    </p:spTree>
    <p:extLst>
      <p:ext uri="{BB962C8B-B14F-4D97-AF65-F5344CB8AC3E}">
        <p14:creationId xmlns:p14="http://schemas.microsoft.com/office/powerpoint/2010/main" val="20111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OECD (2021), Reconciling Terminology of the Universe of Per- and Polyfluoroalkyl Substances: Recommendations and Practical Guidance, OECD Series on Risk Management, No. 61, OECD Publishing, Paris.</a:t>
            </a:r>
          </a:p>
          <a:p>
            <a:pPr algn="l">
              <a:buNone/>
            </a:pPr>
            <a:r>
              <a:rPr lang="en-US" b="0" i="0" dirty="0">
                <a:solidFill>
                  <a:srgbClr val="000000"/>
                </a:solidFill>
                <a:effectLst/>
                <a:latin typeface="Open Sans" panose="020B0606030504020204" pitchFamily="34" charset="0"/>
              </a:rPr>
              <a:t>Integr Environ Assess Manag 2011;7:513–541. © 2011 SETAC </a:t>
            </a:r>
            <a:r>
              <a:rPr lang="en-US" b="1" i="0" dirty="0">
                <a:solidFill>
                  <a:srgbClr val="1C1D1E"/>
                </a:solidFill>
                <a:effectLst/>
                <a:latin typeface="Open Sans" panose="020B0606030504020204" pitchFamily="34" charset="0"/>
              </a:rPr>
              <a:t>Perfluoroalkyl and polyfluoroalkyl substances in the environment: Terminology, classification, and origins</a:t>
            </a:r>
          </a:p>
          <a:p>
            <a:pPr algn="l"/>
            <a:r>
              <a:rPr lang="en-US" b="0" i="0" u="none" strike="noStrike" dirty="0">
                <a:solidFill>
                  <a:srgbClr val="123D80"/>
                </a:solidFill>
                <a:effectLst/>
                <a:latin typeface="Open Sans" panose="020B0606030504020204" pitchFamily="34" charset="0"/>
                <a:hlinkClick r:id="rId3"/>
              </a:rPr>
              <a:t>Robert C Buck</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423CAD8-5814-4F42-BE58-34781FCD2805}" type="slidenum">
              <a:rPr lang="en-US" smtClean="0"/>
              <a:t>11</a:t>
            </a:fld>
            <a:endParaRPr lang="en-US"/>
          </a:p>
        </p:txBody>
      </p:sp>
    </p:spTree>
    <p:extLst>
      <p:ext uri="{BB962C8B-B14F-4D97-AF65-F5344CB8AC3E}">
        <p14:creationId xmlns:p14="http://schemas.microsoft.com/office/powerpoint/2010/main" val="2984343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ed Title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5000"/>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640972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December 15, 2025</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422335068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B020DABC-889E-4A96-969B-461A52C03CF8}" type="datetime4">
              <a:rPr lang="en-US" smtClean="0"/>
              <a:t>December 15, 2025</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3793110067"/>
      </p:ext>
    </p:extLst>
  </p:cSld>
  <p:clrMap bg1="lt1" tx1="dk1" bg2="lt2" tx2="dk2" accent1="accent1" accent2="accent2" accent3="accent3" accent4="accent4" accent5="accent5" accent6="accent6" hlink="hlink" folHlink="folHlink"/>
  <p:sldLayoutIdLst>
    <p:sldLayoutId id="2147483671" r:id="rId1"/>
    <p:sldLayoutId id="2147483650" r:id="rId2"/>
  </p:sldLayoutIdLst>
  <p:transition/>
  <p:hf hdr="0"/>
  <p:txStyles>
    <p:titleStyle>
      <a:lvl1pPr algn="l" defTabSz="914400" rtl="0" eaLnBrk="1" latinLnBrk="0" hangingPunct="1">
        <a:lnSpc>
          <a:spcPct val="90000"/>
        </a:lnSpc>
        <a:spcBef>
          <a:spcPct val="0"/>
        </a:spcBef>
        <a:buNone/>
        <a:defRPr sz="34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7E01-DB56-40A4-B136-B35AAA4B2FD1}"/>
              </a:ext>
            </a:extLst>
          </p:cNvPr>
          <p:cNvSpPr>
            <a:spLocks noGrp="1"/>
          </p:cNvSpPr>
          <p:nvPr>
            <p:ph type="ctrTitle"/>
          </p:nvPr>
        </p:nvSpPr>
        <p:spPr/>
        <p:txBody>
          <a:bodyPr/>
          <a:lstStyle/>
          <a:p>
            <a:r>
              <a:rPr lang="en-US" dirty="0"/>
              <a:t>Chemistry Basics of PFAS</a:t>
            </a:r>
            <a:br>
              <a:rPr lang="en-US" dirty="0"/>
            </a:br>
            <a:r>
              <a:rPr lang="en-US" dirty="0" err="1"/>
              <a:t>CMPCoalition</a:t>
            </a:r>
            <a:r>
              <a:rPr lang="en-US" dirty="0"/>
              <a:t> Biweekly</a:t>
            </a:r>
          </a:p>
        </p:txBody>
      </p:sp>
      <p:sp>
        <p:nvSpPr>
          <p:cNvPr id="3" name="Text Placeholder 2">
            <a:extLst>
              <a:ext uri="{FF2B5EF4-FFF2-40B4-BE49-F238E27FC236}">
                <a16:creationId xmlns:a16="http://schemas.microsoft.com/office/drawing/2014/main" id="{E480E2CD-4082-4CEA-B98E-CB6635372533}"/>
              </a:ext>
            </a:extLst>
          </p:cNvPr>
          <p:cNvSpPr>
            <a:spLocks noGrp="1"/>
          </p:cNvSpPr>
          <p:nvPr>
            <p:ph type="body" sz="quarter" idx="12"/>
          </p:nvPr>
        </p:nvSpPr>
        <p:spPr/>
        <p:txBody>
          <a:bodyPr/>
          <a:lstStyle/>
          <a:p>
            <a:r>
              <a:rPr lang="en-US" dirty="0"/>
              <a:t>Alex Stanton, Ph.D.</a:t>
            </a:r>
          </a:p>
        </p:txBody>
      </p:sp>
      <p:sp>
        <p:nvSpPr>
          <p:cNvPr id="4" name="Subtitle 3">
            <a:extLst>
              <a:ext uri="{FF2B5EF4-FFF2-40B4-BE49-F238E27FC236}">
                <a16:creationId xmlns:a16="http://schemas.microsoft.com/office/drawing/2014/main" id="{7EE0E72B-CB25-40A9-9915-C2903CC5656A}"/>
              </a:ext>
            </a:extLst>
          </p:cNvPr>
          <p:cNvSpPr>
            <a:spLocks noGrp="1"/>
          </p:cNvSpPr>
          <p:nvPr>
            <p:ph type="subTitle" idx="1"/>
          </p:nvPr>
        </p:nvSpPr>
        <p:spPr/>
        <p:txBody>
          <a:bodyPr/>
          <a:lstStyle/>
          <a:p>
            <a:r>
              <a:rPr lang="en-US" dirty="0"/>
              <a:t>June 4, 2025</a:t>
            </a:r>
          </a:p>
        </p:txBody>
      </p:sp>
    </p:spTree>
    <p:extLst>
      <p:ext uri="{BB962C8B-B14F-4D97-AF65-F5344CB8AC3E}">
        <p14:creationId xmlns:p14="http://schemas.microsoft.com/office/powerpoint/2010/main" val="5898511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FD8D1-587B-A1E7-18F2-4DD3D889FF07}"/>
              </a:ext>
            </a:extLst>
          </p:cNvPr>
          <p:cNvSpPr>
            <a:spLocks noGrp="1"/>
          </p:cNvSpPr>
          <p:nvPr>
            <p:ph type="sldNum" sz="quarter" idx="12"/>
          </p:nvPr>
        </p:nvSpPr>
        <p:spPr/>
        <p:txBody>
          <a:bodyPr/>
          <a:lstStyle/>
          <a:p>
            <a:fld id="{5ACCCE96-6DA8-419A-8EEC-DC24A2139EB8}" type="slidenum">
              <a:rPr lang="en-US" smtClean="0"/>
              <a:t>10</a:t>
            </a:fld>
            <a:endParaRPr lang="en-US"/>
          </a:p>
        </p:txBody>
      </p:sp>
      <p:sp>
        <p:nvSpPr>
          <p:cNvPr id="4" name="Content Placeholder 3">
            <a:extLst>
              <a:ext uri="{FF2B5EF4-FFF2-40B4-BE49-F238E27FC236}">
                <a16:creationId xmlns:a16="http://schemas.microsoft.com/office/drawing/2014/main" id="{47BAC8CD-7781-02D7-64F3-1B5FB9DDDE63}"/>
              </a:ext>
            </a:extLst>
          </p:cNvPr>
          <p:cNvSpPr>
            <a:spLocks noGrp="1"/>
          </p:cNvSpPr>
          <p:nvPr>
            <p:ph idx="1"/>
          </p:nvPr>
        </p:nvSpPr>
        <p:spPr/>
        <p:txBody>
          <a:bodyPr/>
          <a:lstStyle/>
          <a:p>
            <a:endParaRPr lang="en-US" dirty="0"/>
          </a:p>
          <a:p>
            <a:endParaRPr lang="en-US" dirty="0"/>
          </a:p>
        </p:txBody>
      </p:sp>
      <p:sp>
        <p:nvSpPr>
          <p:cNvPr id="5" name="Date Placeholder 4">
            <a:extLst>
              <a:ext uri="{FF2B5EF4-FFF2-40B4-BE49-F238E27FC236}">
                <a16:creationId xmlns:a16="http://schemas.microsoft.com/office/drawing/2014/main" id="{1868CAD8-29FB-80D9-C74C-C0A95E158DB1}"/>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8DF2318C-3E3C-84A6-96D3-2F9859CEED7D}"/>
              </a:ext>
            </a:extLst>
          </p:cNvPr>
          <p:cNvSpPr>
            <a:spLocks noGrp="1"/>
          </p:cNvSpPr>
          <p:nvPr>
            <p:ph type="ftr" sz="quarter" idx="11"/>
          </p:nvPr>
        </p:nvSpPr>
        <p:spPr/>
        <p:txBody>
          <a:bodyPr/>
          <a:lstStyle/>
          <a:p>
            <a:r>
              <a:rPr lang="en-US"/>
              <a:t>PRIVILEGED and CONFIDENTIAL and/or ATTORNEY WORK PRODUCT.</a:t>
            </a:r>
            <a:endParaRPr lang="en-US" dirty="0"/>
          </a:p>
        </p:txBody>
      </p:sp>
      <p:pic>
        <p:nvPicPr>
          <p:cNvPr id="8" name="Picture 7">
            <a:extLst>
              <a:ext uri="{FF2B5EF4-FFF2-40B4-BE49-F238E27FC236}">
                <a16:creationId xmlns:a16="http://schemas.microsoft.com/office/drawing/2014/main" id="{9E864FB1-D726-9FAD-78A0-1554670D6756}"/>
              </a:ext>
            </a:extLst>
          </p:cNvPr>
          <p:cNvPicPr>
            <a:picLocks noChangeAspect="1"/>
          </p:cNvPicPr>
          <p:nvPr/>
        </p:nvPicPr>
        <p:blipFill>
          <a:blip r:embed="rId3"/>
          <a:stretch>
            <a:fillRect/>
          </a:stretch>
        </p:blipFill>
        <p:spPr>
          <a:xfrm>
            <a:off x="1840990" y="681037"/>
            <a:ext cx="8034530" cy="5358001"/>
          </a:xfrm>
          <a:prstGeom prst="rect">
            <a:avLst/>
          </a:prstGeom>
        </p:spPr>
      </p:pic>
    </p:spTree>
    <p:extLst>
      <p:ext uri="{BB962C8B-B14F-4D97-AF65-F5344CB8AC3E}">
        <p14:creationId xmlns:p14="http://schemas.microsoft.com/office/powerpoint/2010/main" val="25756351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F404E-1817-19ED-713A-4405C5315BA6}"/>
              </a:ext>
            </a:extLst>
          </p:cNvPr>
          <p:cNvSpPr>
            <a:spLocks noGrp="1"/>
          </p:cNvSpPr>
          <p:nvPr>
            <p:ph type="sldNum" sz="quarter" idx="12"/>
          </p:nvPr>
        </p:nvSpPr>
        <p:spPr/>
        <p:txBody>
          <a:bodyPr/>
          <a:lstStyle/>
          <a:p>
            <a:fld id="{5ACCCE96-6DA8-419A-8EEC-DC24A2139EB8}" type="slidenum">
              <a:rPr lang="en-US" smtClean="0"/>
              <a:t>11</a:t>
            </a:fld>
            <a:endParaRPr lang="en-US"/>
          </a:p>
        </p:txBody>
      </p:sp>
      <p:sp>
        <p:nvSpPr>
          <p:cNvPr id="3" name="Title 2">
            <a:extLst>
              <a:ext uri="{FF2B5EF4-FFF2-40B4-BE49-F238E27FC236}">
                <a16:creationId xmlns:a16="http://schemas.microsoft.com/office/drawing/2014/main" id="{13B9D16A-4C0E-7A8C-EE50-93DCBA3BDC4D}"/>
              </a:ext>
            </a:extLst>
          </p:cNvPr>
          <p:cNvSpPr>
            <a:spLocks noGrp="1"/>
          </p:cNvSpPr>
          <p:nvPr>
            <p:ph type="title"/>
          </p:nvPr>
        </p:nvSpPr>
        <p:spPr/>
        <p:txBody>
          <a:bodyPr/>
          <a:lstStyle/>
          <a:p>
            <a:r>
              <a:rPr lang="en-US" dirty="0"/>
              <a:t>OECD Definition</a:t>
            </a:r>
          </a:p>
        </p:txBody>
      </p:sp>
      <p:sp>
        <p:nvSpPr>
          <p:cNvPr id="4" name="Content Placeholder 3">
            <a:extLst>
              <a:ext uri="{FF2B5EF4-FFF2-40B4-BE49-F238E27FC236}">
                <a16:creationId xmlns:a16="http://schemas.microsoft.com/office/drawing/2014/main" id="{65436852-B673-0C6F-ED10-3EAC516DF5AA}"/>
              </a:ext>
            </a:extLst>
          </p:cNvPr>
          <p:cNvSpPr>
            <a:spLocks noGrp="1"/>
          </p:cNvSpPr>
          <p:nvPr>
            <p:ph idx="1"/>
          </p:nvPr>
        </p:nvSpPr>
        <p:spPr>
          <a:xfrm>
            <a:off x="759324" y="1496015"/>
            <a:ext cx="10955547" cy="5074906"/>
          </a:xfrm>
        </p:spPr>
        <p:txBody>
          <a:bodyPr>
            <a:normAutofit fontScale="70000" lnSpcReduction="20000"/>
          </a:bodyPr>
          <a:lstStyle/>
          <a:p>
            <a:r>
              <a:rPr lang="en-US" dirty="0"/>
              <a:t>2021: PFASs are defined as fluorinated substances that contain at least one fully fluorinated methyl or methylene carbon atom (without any H/Cl/Br/I atom attached to it), i.e. with a few noted exceptions, any chemical with at least a perfluorinated methyl group (–CF3) or a perfluorinated methylene group (–CF2–) is a PFAS.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2011 stipulation: “long-chain” refers to:</a:t>
            </a:r>
          </a:p>
          <a:p>
            <a:pPr lvl="1"/>
            <a:r>
              <a:rPr lang="en-US" dirty="0"/>
              <a:t>perfluoroalkyl carboxylic acids (PFCAs) with eight carbons and greater (i.e., with 7 or more perfluorinated carbons) and,</a:t>
            </a:r>
          </a:p>
          <a:p>
            <a:pPr lvl="1"/>
            <a:r>
              <a:rPr lang="en-US" dirty="0" err="1"/>
              <a:t>perfluoroalkane</a:t>
            </a:r>
            <a:r>
              <a:rPr lang="en-US" dirty="0"/>
              <a:t> sulfonates (PFSAs) with six carbons and greater (i.e., with 6 or more perfluorinated carbons).</a:t>
            </a:r>
          </a:p>
          <a:p>
            <a:pPr lvl="1"/>
            <a:r>
              <a:rPr lang="en-US" dirty="0"/>
              <a:t>The “long-chain” definitions for PFCAs and PFSAs are different in number of C atoms because a PFSA with a given number of carbons (6 in the example given) has a greater tendency to bioconcentrate and/or bioaccumulate than a PFCA with the same number of C atoms</a:t>
            </a:r>
          </a:p>
        </p:txBody>
      </p:sp>
      <p:sp>
        <p:nvSpPr>
          <p:cNvPr id="5" name="Date Placeholder 4">
            <a:extLst>
              <a:ext uri="{FF2B5EF4-FFF2-40B4-BE49-F238E27FC236}">
                <a16:creationId xmlns:a16="http://schemas.microsoft.com/office/drawing/2014/main" id="{1942E103-9ECB-CCD6-2B95-A9FAFAB637F5}"/>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4C9ED4F5-AD1E-C514-05B8-013133D0C7D4}"/>
              </a:ext>
            </a:extLst>
          </p:cNvPr>
          <p:cNvSpPr>
            <a:spLocks noGrp="1"/>
          </p:cNvSpPr>
          <p:nvPr>
            <p:ph type="ftr" sz="quarter" idx="11"/>
          </p:nvPr>
        </p:nvSpPr>
        <p:spPr/>
        <p:txBody>
          <a:bodyPr/>
          <a:lstStyle/>
          <a:p>
            <a:r>
              <a:rPr lang="en-US"/>
              <a:t>PRIVILEGED and CONFIDENTIAL and/or ATTORNEY WORK PRODUCT.</a:t>
            </a:r>
            <a:endParaRPr lang="en-US" dirty="0"/>
          </a:p>
        </p:txBody>
      </p:sp>
      <p:pic>
        <p:nvPicPr>
          <p:cNvPr id="8" name="Picture 7">
            <a:extLst>
              <a:ext uri="{FF2B5EF4-FFF2-40B4-BE49-F238E27FC236}">
                <a16:creationId xmlns:a16="http://schemas.microsoft.com/office/drawing/2014/main" id="{23AF1E5C-E766-A8EF-73BD-1715AD81FEBA}"/>
              </a:ext>
            </a:extLst>
          </p:cNvPr>
          <p:cNvPicPr>
            <a:picLocks noChangeAspect="1"/>
          </p:cNvPicPr>
          <p:nvPr/>
        </p:nvPicPr>
        <p:blipFill>
          <a:blip r:embed="rId3"/>
          <a:stretch>
            <a:fillRect/>
          </a:stretch>
        </p:blipFill>
        <p:spPr>
          <a:xfrm>
            <a:off x="2019216" y="2474242"/>
            <a:ext cx="2489367" cy="1909515"/>
          </a:xfrm>
          <a:prstGeom prst="rect">
            <a:avLst/>
          </a:prstGeom>
        </p:spPr>
      </p:pic>
      <p:pic>
        <p:nvPicPr>
          <p:cNvPr id="10" name="Picture 9">
            <a:extLst>
              <a:ext uri="{FF2B5EF4-FFF2-40B4-BE49-F238E27FC236}">
                <a16:creationId xmlns:a16="http://schemas.microsoft.com/office/drawing/2014/main" id="{76682FC4-3E1A-F727-9DC6-B42310EAC5F5}"/>
              </a:ext>
            </a:extLst>
          </p:cNvPr>
          <p:cNvPicPr>
            <a:picLocks noChangeAspect="1"/>
          </p:cNvPicPr>
          <p:nvPr/>
        </p:nvPicPr>
        <p:blipFill>
          <a:blip r:embed="rId4"/>
          <a:stretch>
            <a:fillRect/>
          </a:stretch>
        </p:blipFill>
        <p:spPr>
          <a:xfrm>
            <a:off x="7626509" y="2729503"/>
            <a:ext cx="1895740" cy="1505160"/>
          </a:xfrm>
          <a:prstGeom prst="rect">
            <a:avLst/>
          </a:prstGeom>
        </p:spPr>
      </p:pic>
      <p:sp>
        <p:nvSpPr>
          <p:cNvPr id="11" name="TextBox 10">
            <a:extLst>
              <a:ext uri="{FF2B5EF4-FFF2-40B4-BE49-F238E27FC236}">
                <a16:creationId xmlns:a16="http://schemas.microsoft.com/office/drawing/2014/main" id="{798DC72A-993D-1FED-8D87-AC7DAB74D382}"/>
              </a:ext>
            </a:extLst>
          </p:cNvPr>
          <p:cNvSpPr txBox="1"/>
          <p:nvPr/>
        </p:nvSpPr>
        <p:spPr>
          <a:xfrm>
            <a:off x="4197930" y="3306200"/>
            <a:ext cx="3796140" cy="369332"/>
          </a:xfrm>
          <a:prstGeom prst="rect">
            <a:avLst/>
          </a:prstGeom>
          <a:noFill/>
        </p:spPr>
        <p:txBody>
          <a:bodyPr wrap="square" rtlCol="0">
            <a:spAutoFit/>
          </a:bodyPr>
          <a:lstStyle/>
          <a:p>
            <a:r>
              <a:rPr lang="en-US" dirty="0">
                <a:solidFill>
                  <a:srgbClr val="FF0000"/>
                </a:solidFill>
              </a:rPr>
              <a:t>PFAS</a:t>
            </a:r>
            <a:r>
              <a:rPr lang="en-US" dirty="0"/>
              <a:t>                         </a:t>
            </a:r>
            <a:r>
              <a:rPr lang="en-US" u="sng" dirty="0"/>
              <a:t>Not</a:t>
            </a:r>
            <a:r>
              <a:rPr lang="en-US" dirty="0"/>
              <a:t> PFAS</a:t>
            </a:r>
          </a:p>
        </p:txBody>
      </p:sp>
    </p:spTree>
    <p:extLst>
      <p:ext uri="{BB962C8B-B14F-4D97-AF65-F5344CB8AC3E}">
        <p14:creationId xmlns:p14="http://schemas.microsoft.com/office/powerpoint/2010/main" val="17297737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757A4-CEA3-1DA4-1A6A-417EFE1456BA}"/>
              </a:ext>
            </a:extLst>
          </p:cNvPr>
          <p:cNvSpPr>
            <a:spLocks noGrp="1"/>
          </p:cNvSpPr>
          <p:nvPr>
            <p:ph type="sldNum" sz="quarter" idx="12"/>
          </p:nvPr>
        </p:nvSpPr>
        <p:spPr/>
        <p:txBody>
          <a:bodyPr/>
          <a:lstStyle/>
          <a:p>
            <a:fld id="{5ACCCE96-6DA8-419A-8EEC-DC24A2139EB8}" type="slidenum">
              <a:rPr lang="en-US" smtClean="0"/>
              <a:t>12</a:t>
            </a:fld>
            <a:endParaRPr lang="en-US"/>
          </a:p>
        </p:txBody>
      </p:sp>
      <p:sp>
        <p:nvSpPr>
          <p:cNvPr id="3" name="Title 2">
            <a:extLst>
              <a:ext uri="{FF2B5EF4-FFF2-40B4-BE49-F238E27FC236}">
                <a16:creationId xmlns:a16="http://schemas.microsoft.com/office/drawing/2014/main" id="{7C0B1558-493A-2394-8074-2E24CC2C9965}"/>
              </a:ext>
            </a:extLst>
          </p:cNvPr>
          <p:cNvSpPr>
            <a:spLocks noGrp="1"/>
          </p:cNvSpPr>
          <p:nvPr>
            <p:ph type="title"/>
          </p:nvPr>
        </p:nvSpPr>
        <p:spPr/>
        <p:txBody>
          <a:bodyPr/>
          <a:lstStyle/>
          <a:p>
            <a:r>
              <a:rPr lang="en-US" dirty="0"/>
              <a:t>State Definitions: Minnesota and Maine</a:t>
            </a:r>
          </a:p>
        </p:txBody>
      </p:sp>
      <p:sp>
        <p:nvSpPr>
          <p:cNvPr id="4" name="Content Placeholder 3">
            <a:extLst>
              <a:ext uri="{FF2B5EF4-FFF2-40B4-BE49-F238E27FC236}">
                <a16:creationId xmlns:a16="http://schemas.microsoft.com/office/drawing/2014/main" id="{DB79032E-BD8B-36B0-1296-DA8646C42ABE}"/>
              </a:ext>
            </a:extLst>
          </p:cNvPr>
          <p:cNvSpPr>
            <a:spLocks noGrp="1"/>
          </p:cNvSpPr>
          <p:nvPr>
            <p:ph idx="1"/>
          </p:nvPr>
        </p:nvSpPr>
        <p:spPr/>
        <p:txBody>
          <a:bodyPr/>
          <a:lstStyle/>
          <a:p>
            <a:r>
              <a:rPr lang="en-US" dirty="0"/>
              <a:t>Minnesota: A class of fluorinated organic chemicals containing at least one fully fluorinated carbon atom</a:t>
            </a:r>
          </a:p>
          <a:p>
            <a:endParaRPr lang="en-US" dirty="0"/>
          </a:p>
          <a:p>
            <a:r>
              <a:rPr lang="en-US" dirty="0"/>
              <a:t>Maine: Any member of the class of fluorinated organic chemicals containing at least one fully fluorinated carbon atom. </a:t>
            </a:r>
          </a:p>
          <a:p>
            <a:endParaRPr lang="en-US" dirty="0"/>
          </a:p>
          <a:p>
            <a:r>
              <a:rPr lang="en-US" dirty="0"/>
              <a:t>Both are similar to the OECD definition</a:t>
            </a:r>
          </a:p>
        </p:txBody>
      </p:sp>
      <p:sp>
        <p:nvSpPr>
          <p:cNvPr id="5" name="Date Placeholder 4">
            <a:extLst>
              <a:ext uri="{FF2B5EF4-FFF2-40B4-BE49-F238E27FC236}">
                <a16:creationId xmlns:a16="http://schemas.microsoft.com/office/drawing/2014/main" id="{30F8207C-B419-514D-AF5A-FDA6435EED5E}"/>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78C240EF-D3F4-2A73-30F5-37D861CCDEC8}"/>
              </a:ext>
            </a:extLst>
          </p:cNvPr>
          <p:cNvSpPr>
            <a:spLocks noGrp="1"/>
          </p:cNvSpPr>
          <p:nvPr>
            <p:ph type="ftr" sz="quarter" idx="11"/>
          </p:nvPr>
        </p:nvSpPr>
        <p:spPr/>
        <p:txBody>
          <a:bodyPr/>
          <a:lstStyle/>
          <a:p>
            <a:r>
              <a:rPr lang="en-US"/>
              <a:t>PRIVILEGED and CONFIDENTIAL and/or ATTORNEY WORK PRODUCT.</a:t>
            </a:r>
            <a:endParaRPr lang="en-US" dirty="0"/>
          </a:p>
        </p:txBody>
      </p:sp>
    </p:spTree>
    <p:extLst>
      <p:ext uri="{BB962C8B-B14F-4D97-AF65-F5344CB8AC3E}">
        <p14:creationId xmlns:p14="http://schemas.microsoft.com/office/powerpoint/2010/main" val="18569465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A47A6-8CB4-A100-CB2A-8EC795F033C1}"/>
              </a:ext>
            </a:extLst>
          </p:cNvPr>
          <p:cNvSpPr>
            <a:spLocks noGrp="1"/>
          </p:cNvSpPr>
          <p:nvPr>
            <p:ph type="sldNum" sz="quarter" idx="12"/>
          </p:nvPr>
        </p:nvSpPr>
        <p:spPr/>
        <p:txBody>
          <a:bodyPr/>
          <a:lstStyle/>
          <a:p>
            <a:fld id="{5ACCCE96-6DA8-419A-8EEC-DC24A2139EB8}" type="slidenum">
              <a:rPr lang="en-US" smtClean="0"/>
              <a:t>13</a:t>
            </a:fld>
            <a:endParaRPr lang="en-US"/>
          </a:p>
        </p:txBody>
      </p:sp>
      <p:sp>
        <p:nvSpPr>
          <p:cNvPr id="3" name="Title 2">
            <a:extLst>
              <a:ext uri="{FF2B5EF4-FFF2-40B4-BE49-F238E27FC236}">
                <a16:creationId xmlns:a16="http://schemas.microsoft.com/office/drawing/2014/main" id="{25D8CB72-4AC7-DF18-29A5-3B1F0B9E96AB}"/>
              </a:ext>
            </a:extLst>
          </p:cNvPr>
          <p:cNvSpPr>
            <a:spLocks noGrp="1"/>
          </p:cNvSpPr>
          <p:nvPr>
            <p:ph type="title"/>
          </p:nvPr>
        </p:nvSpPr>
        <p:spPr/>
        <p:txBody>
          <a:bodyPr/>
          <a:lstStyle/>
          <a:p>
            <a:r>
              <a:rPr lang="en-US" dirty="0"/>
              <a:t>EPA Definitions</a:t>
            </a:r>
          </a:p>
        </p:txBody>
      </p:sp>
      <p:sp>
        <p:nvSpPr>
          <p:cNvPr id="4" name="Content Placeholder 3">
            <a:extLst>
              <a:ext uri="{FF2B5EF4-FFF2-40B4-BE49-F238E27FC236}">
                <a16:creationId xmlns:a16="http://schemas.microsoft.com/office/drawing/2014/main" id="{A8055FAD-93C0-DE35-0387-CB5953AF6B65}"/>
              </a:ext>
            </a:extLst>
          </p:cNvPr>
          <p:cNvSpPr>
            <a:spLocks noGrp="1"/>
          </p:cNvSpPr>
          <p:nvPr>
            <p:ph idx="1"/>
          </p:nvPr>
        </p:nvSpPr>
        <p:spPr>
          <a:xfrm>
            <a:off x="621101" y="1690688"/>
            <a:ext cx="10955547" cy="4486275"/>
          </a:xfrm>
        </p:spPr>
        <p:txBody>
          <a:bodyPr/>
          <a:lstStyle/>
          <a:p>
            <a:r>
              <a:rPr lang="en-US" b="0" i="0" dirty="0">
                <a:effectLst/>
                <a:latin typeface="+mj-lt"/>
              </a:rPr>
              <a:t>For the TSCA 8(a)(7) rule, the definition of “PFAS” includes chemical substances that contain at least one of these three structures: (1) R-(CF2)-CF(R′)R″, where both the CF2 and CF moieties are saturated carbons; (2) R-CF2OCF2-R′, where R and R′ can either be F, O, or saturated carbons; or (3) CF3C(CF3)R′R″, where R′ and R″ can either be F or saturated carbons.</a:t>
            </a:r>
            <a:endParaRPr lang="en-US" dirty="0">
              <a:latin typeface="+mj-lt"/>
            </a:endParaRPr>
          </a:p>
        </p:txBody>
      </p:sp>
      <p:sp>
        <p:nvSpPr>
          <p:cNvPr id="5" name="Date Placeholder 4">
            <a:extLst>
              <a:ext uri="{FF2B5EF4-FFF2-40B4-BE49-F238E27FC236}">
                <a16:creationId xmlns:a16="http://schemas.microsoft.com/office/drawing/2014/main" id="{CEDCFFE1-3815-417E-C2B1-DC0CA6865D14}"/>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D67613AD-3D0E-9D7B-5B8B-D7932218ED10}"/>
              </a:ext>
            </a:extLst>
          </p:cNvPr>
          <p:cNvSpPr>
            <a:spLocks noGrp="1"/>
          </p:cNvSpPr>
          <p:nvPr>
            <p:ph type="ftr" sz="quarter" idx="11"/>
          </p:nvPr>
        </p:nvSpPr>
        <p:spPr/>
        <p:txBody>
          <a:bodyPr/>
          <a:lstStyle/>
          <a:p>
            <a:r>
              <a:rPr lang="en-US"/>
              <a:t>PRIVILEGED and CONFIDENTIAL and/or ATTORNEY WORK PRODUCT.</a:t>
            </a:r>
            <a:endParaRPr lang="en-US" dirty="0"/>
          </a:p>
        </p:txBody>
      </p:sp>
      <p:pic>
        <p:nvPicPr>
          <p:cNvPr id="8" name="Picture 7">
            <a:extLst>
              <a:ext uri="{FF2B5EF4-FFF2-40B4-BE49-F238E27FC236}">
                <a16:creationId xmlns:a16="http://schemas.microsoft.com/office/drawing/2014/main" id="{3525508F-1A64-1B2B-9A60-3F069EB77F4B}"/>
              </a:ext>
            </a:extLst>
          </p:cNvPr>
          <p:cNvPicPr>
            <a:picLocks noChangeAspect="1"/>
          </p:cNvPicPr>
          <p:nvPr/>
        </p:nvPicPr>
        <p:blipFill>
          <a:blip r:embed="rId3"/>
          <a:stretch>
            <a:fillRect/>
          </a:stretch>
        </p:blipFill>
        <p:spPr>
          <a:xfrm>
            <a:off x="3533417" y="4471750"/>
            <a:ext cx="5125165" cy="1705213"/>
          </a:xfrm>
          <a:prstGeom prst="rect">
            <a:avLst/>
          </a:prstGeom>
        </p:spPr>
      </p:pic>
    </p:spTree>
    <p:extLst>
      <p:ext uri="{BB962C8B-B14F-4D97-AF65-F5344CB8AC3E}">
        <p14:creationId xmlns:p14="http://schemas.microsoft.com/office/powerpoint/2010/main" val="37965311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53689-C795-3BD3-D5F4-AB7E2748E520}"/>
              </a:ext>
            </a:extLst>
          </p:cNvPr>
          <p:cNvSpPr>
            <a:spLocks noGrp="1"/>
          </p:cNvSpPr>
          <p:nvPr>
            <p:ph type="sldNum" sz="quarter" idx="12"/>
          </p:nvPr>
        </p:nvSpPr>
        <p:spPr/>
        <p:txBody>
          <a:bodyPr/>
          <a:lstStyle/>
          <a:p>
            <a:fld id="{5ACCCE96-6DA8-419A-8EEC-DC24A2139EB8}" type="slidenum">
              <a:rPr lang="en-US" smtClean="0"/>
              <a:t>14</a:t>
            </a:fld>
            <a:endParaRPr lang="en-US"/>
          </a:p>
        </p:txBody>
      </p:sp>
      <p:sp>
        <p:nvSpPr>
          <p:cNvPr id="3" name="Title 2">
            <a:extLst>
              <a:ext uri="{FF2B5EF4-FFF2-40B4-BE49-F238E27FC236}">
                <a16:creationId xmlns:a16="http://schemas.microsoft.com/office/drawing/2014/main" id="{E0CB94DA-89A5-B164-1F19-E84062F4D79F}"/>
              </a:ext>
            </a:extLst>
          </p:cNvPr>
          <p:cNvSpPr>
            <a:spLocks noGrp="1"/>
          </p:cNvSpPr>
          <p:nvPr>
            <p:ph type="title"/>
          </p:nvPr>
        </p:nvSpPr>
        <p:spPr>
          <a:xfrm>
            <a:off x="638355" y="390834"/>
            <a:ext cx="10938294" cy="1233488"/>
          </a:xfrm>
        </p:spPr>
        <p:txBody>
          <a:bodyPr/>
          <a:lstStyle/>
          <a:p>
            <a:r>
              <a:rPr lang="en-US" dirty="0"/>
              <a:t>Refrigerants</a:t>
            </a:r>
          </a:p>
        </p:txBody>
      </p:sp>
      <p:sp>
        <p:nvSpPr>
          <p:cNvPr id="4" name="Content Placeholder 3">
            <a:extLst>
              <a:ext uri="{FF2B5EF4-FFF2-40B4-BE49-F238E27FC236}">
                <a16:creationId xmlns:a16="http://schemas.microsoft.com/office/drawing/2014/main" id="{5277C818-4AB4-00A8-82F0-B2A62F700762}"/>
              </a:ext>
            </a:extLst>
          </p:cNvPr>
          <p:cNvSpPr>
            <a:spLocks noGrp="1"/>
          </p:cNvSpPr>
          <p:nvPr>
            <p:ph idx="1"/>
          </p:nvPr>
        </p:nvSpPr>
        <p:spPr>
          <a:xfrm>
            <a:off x="621101" y="1463008"/>
            <a:ext cx="10955547" cy="4782731"/>
          </a:xfrm>
        </p:spPr>
        <p:txBody>
          <a:bodyPr>
            <a:normAutofit fontScale="62500" lnSpcReduction="20000"/>
          </a:bodyPr>
          <a:lstStyle/>
          <a:p>
            <a:r>
              <a:rPr lang="en-US" dirty="0"/>
              <a:t>Refrigerants should be able to phase change between liquid and gas at standard temperature and with limited pressure, so the expansion and compression between liquid and gas can have a cooling effect</a:t>
            </a:r>
          </a:p>
          <a:p>
            <a:endParaRPr lang="en-US" dirty="0"/>
          </a:p>
          <a:p>
            <a:r>
              <a:rPr lang="en-US" dirty="0"/>
              <a:t>Original chemicals that met this standard were toxic or flammable gases such as ammonia, sulfur dioxide, methyl chloride, butane, or propane – leaks could be quite hazardous</a:t>
            </a:r>
          </a:p>
          <a:p>
            <a:endParaRPr lang="en-US" dirty="0"/>
          </a:p>
          <a:p>
            <a:r>
              <a:rPr lang="en-US" dirty="0"/>
              <a:t>In 1928, a new non-flammable, non-toxic materials was synthesized, the CFC known as Freon. This was widely used until it became clear that CFCs were having a negative effect on ozone</a:t>
            </a:r>
          </a:p>
          <a:p>
            <a:pPr lvl="1"/>
            <a:r>
              <a:rPr lang="en-US" dirty="0"/>
              <a:t>Thomas Midgley had a legendary understanding of the periodic table</a:t>
            </a:r>
          </a:p>
          <a:p>
            <a:endParaRPr lang="en-US" dirty="0"/>
          </a:p>
          <a:p>
            <a:r>
              <a:rPr lang="en-US" dirty="0"/>
              <a:t>The next generation of refrigerants should have all the advantages of CFCs but not negatively impact the ozone layer – cannot have chlorine, must be highly efficient (higher use worldwide with global warming), and low global warming potential</a:t>
            </a:r>
          </a:p>
          <a:p>
            <a:endParaRPr lang="en-US" dirty="0"/>
          </a:p>
          <a:p>
            <a:r>
              <a:rPr lang="en-US" dirty="0"/>
              <a:t>R-134a (CH2FCF3) gained popularity, as it had similar properties to Freon, but no chlorine. Fluorinated hydrocarbons are well-known to be extremely persistent and </a:t>
            </a:r>
            <a:r>
              <a:rPr lang="en-US" dirty="0" err="1"/>
              <a:t>bioaccumulative</a:t>
            </a:r>
            <a:r>
              <a:rPr lang="en-US" dirty="0"/>
              <a:t>, with varying toxicity. This forced a new dilemma: is it more important for refrigerants to meet carbon neutrality goals, or more important to avoid use of potentially toxic chemicals?</a:t>
            </a:r>
          </a:p>
        </p:txBody>
      </p:sp>
      <p:sp>
        <p:nvSpPr>
          <p:cNvPr id="5" name="Date Placeholder 4">
            <a:extLst>
              <a:ext uri="{FF2B5EF4-FFF2-40B4-BE49-F238E27FC236}">
                <a16:creationId xmlns:a16="http://schemas.microsoft.com/office/drawing/2014/main" id="{063228A6-94D2-27B6-E167-65BDBDC2DD4B}"/>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243EC8A4-1E21-AA7B-D23B-0DFE9675DC47}"/>
              </a:ext>
            </a:extLst>
          </p:cNvPr>
          <p:cNvSpPr>
            <a:spLocks noGrp="1"/>
          </p:cNvSpPr>
          <p:nvPr>
            <p:ph type="ftr" sz="quarter" idx="11"/>
          </p:nvPr>
        </p:nvSpPr>
        <p:spPr/>
        <p:txBody>
          <a:bodyPr/>
          <a:lstStyle/>
          <a:p>
            <a:r>
              <a:rPr lang="en-US"/>
              <a:t>PRIVILEGED and CONFIDENTIAL and/or ATTORNEY WORK PRODUCT.</a:t>
            </a:r>
            <a:endParaRPr lang="en-US" dirty="0"/>
          </a:p>
        </p:txBody>
      </p:sp>
    </p:spTree>
    <p:extLst>
      <p:ext uri="{BB962C8B-B14F-4D97-AF65-F5344CB8AC3E}">
        <p14:creationId xmlns:p14="http://schemas.microsoft.com/office/powerpoint/2010/main" val="31872824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3A1BFD-81D3-84D5-62D6-2F91D26A2598}"/>
              </a:ext>
            </a:extLst>
          </p:cNvPr>
          <p:cNvSpPr>
            <a:spLocks noGrp="1"/>
          </p:cNvSpPr>
          <p:nvPr>
            <p:ph type="sldNum" sz="quarter" idx="12"/>
          </p:nvPr>
        </p:nvSpPr>
        <p:spPr/>
        <p:txBody>
          <a:bodyPr/>
          <a:lstStyle/>
          <a:p>
            <a:fld id="{5ACCCE96-6DA8-419A-8EEC-DC24A2139EB8}" type="slidenum">
              <a:rPr lang="en-US" smtClean="0"/>
              <a:t>15</a:t>
            </a:fld>
            <a:endParaRPr lang="en-US"/>
          </a:p>
        </p:txBody>
      </p:sp>
      <p:sp>
        <p:nvSpPr>
          <p:cNvPr id="3" name="Title 2">
            <a:extLst>
              <a:ext uri="{FF2B5EF4-FFF2-40B4-BE49-F238E27FC236}">
                <a16:creationId xmlns:a16="http://schemas.microsoft.com/office/drawing/2014/main" id="{8DEB852D-52E3-B8F8-AE98-721087DEED52}"/>
              </a:ext>
            </a:extLst>
          </p:cNvPr>
          <p:cNvSpPr>
            <a:spLocks noGrp="1"/>
          </p:cNvSpPr>
          <p:nvPr>
            <p:ph type="title"/>
          </p:nvPr>
        </p:nvSpPr>
        <p:spPr/>
        <p:txBody>
          <a:bodyPr/>
          <a:lstStyle/>
          <a:p>
            <a:r>
              <a:rPr lang="en-US" dirty="0"/>
              <a:t>Flame retardants</a:t>
            </a:r>
          </a:p>
        </p:txBody>
      </p:sp>
      <p:sp>
        <p:nvSpPr>
          <p:cNvPr id="4" name="Content Placeholder 3">
            <a:extLst>
              <a:ext uri="{FF2B5EF4-FFF2-40B4-BE49-F238E27FC236}">
                <a16:creationId xmlns:a16="http://schemas.microsoft.com/office/drawing/2014/main" id="{CA7291CE-6A34-8B00-DD33-B6D5C7F11DD3}"/>
              </a:ext>
            </a:extLst>
          </p:cNvPr>
          <p:cNvSpPr>
            <a:spLocks noGrp="1"/>
          </p:cNvSpPr>
          <p:nvPr>
            <p:ph idx="1"/>
          </p:nvPr>
        </p:nvSpPr>
        <p:spPr>
          <a:xfrm>
            <a:off x="621101" y="1477260"/>
            <a:ext cx="10955547" cy="5158489"/>
          </a:xfrm>
        </p:spPr>
        <p:txBody>
          <a:bodyPr>
            <a:normAutofit fontScale="85000" lnSpcReduction="20000"/>
          </a:bodyPr>
          <a:lstStyle/>
          <a:p>
            <a:r>
              <a:rPr lang="en-US" dirty="0">
                <a:latin typeface="+mj-lt"/>
              </a:rPr>
              <a:t>Fire: solids are decomposed by heat and release flammable gases, which combust in oxygen and generate gaseous radicals. Those radicals propagate the flame by decomposing more molecules to generate more “fuel,” which burns with the oxygen in the air to produce heat and generate radicals, keeping the reaction going</a:t>
            </a:r>
          </a:p>
          <a:p>
            <a:endParaRPr lang="en-US" dirty="0">
              <a:latin typeface="+mj-lt"/>
            </a:endParaRPr>
          </a:p>
          <a:p>
            <a:r>
              <a:rPr lang="en-US" dirty="0">
                <a:latin typeface="+mj-lt"/>
              </a:rPr>
              <a:t>Under high temperatures, halogenated flame retardants such as those containing bromine (Br), chlorine (Cl), or fluorine (F) release the halogen as free radicals – they have a reactive, unpaired electron. Now on the lookout for extra electrons, these halogenated radicals react with the flammable gases in the fire to produce water and regenerate the halogenated radical, interrupting the combustion cycle. </a:t>
            </a:r>
          </a:p>
          <a:p>
            <a:endParaRPr lang="en-US" dirty="0">
              <a:latin typeface="+mj-lt"/>
            </a:endParaRPr>
          </a:p>
          <a:p>
            <a:r>
              <a:rPr lang="en-US" dirty="0">
                <a:solidFill>
                  <a:srgbClr val="1A1A1A"/>
                </a:solidFill>
                <a:latin typeface="+mj-lt"/>
              </a:rPr>
              <a:t>Recall also that halogens have extremely high heat capacity, particularly the C-F bond, which diminishes heat available for the fire to sustain itself</a:t>
            </a:r>
          </a:p>
        </p:txBody>
      </p:sp>
      <p:sp>
        <p:nvSpPr>
          <p:cNvPr id="5" name="Date Placeholder 4">
            <a:extLst>
              <a:ext uri="{FF2B5EF4-FFF2-40B4-BE49-F238E27FC236}">
                <a16:creationId xmlns:a16="http://schemas.microsoft.com/office/drawing/2014/main" id="{7B41FA74-B26A-CC03-C91D-0710C7DBB06D}"/>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A454DC35-B1BA-B132-9A6F-FCE6588901BF}"/>
              </a:ext>
            </a:extLst>
          </p:cNvPr>
          <p:cNvSpPr>
            <a:spLocks noGrp="1"/>
          </p:cNvSpPr>
          <p:nvPr>
            <p:ph type="ftr" sz="quarter" idx="11"/>
          </p:nvPr>
        </p:nvSpPr>
        <p:spPr/>
        <p:txBody>
          <a:bodyPr/>
          <a:lstStyle/>
          <a:p>
            <a:r>
              <a:rPr lang="en-US"/>
              <a:t>PRIVILEGED and CONFIDENTIAL and/or ATTORNEY WORK PRODUCT.</a:t>
            </a:r>
            <a:endParaRPr lang="en-US" dirty="0"/>
          </a:p>
        </p:txBody>
      </p:sp>
    </p:spTree>
    <p:extLst>
      <p:ext uri="{BB962C8B-B14F-4D97-AF65-F5344CB8AC3E}">
        <p14:creationId xmlns:p14="http://schemas.microsoft.com/office/powerpoint/2010/main" val="38824222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7CBEA7-D567-B71D-5850-1F063DF5E32E}"/>
              </a:ext>
            </a:extLst>
          </p:cNvPr>
          <p:cNvSpPr>
            <a:spLocks noGrp="1"/>
          </p:cNvSpPr>
          <p:nvPr>
            <p:ph type="sldNum" sz="quarter" idx="12"/>
          </p:nvPr>
        </p:nvSpPr>
        <p:spPr/>
        <p:txBody>
          <a:bodyPr/>
          <a:lstStyle/>
          <a:p>
            <a:fld id="{5ACCCE96-6DA8-419A-8EEC-DC24A2139EB8}" type="slidenum">
              <a:rPr lang="en-US" smtClean="0"/>
              <a:t>16</a:t>
            </a:fld>
            <a:endParaRPr lang="en-US"/>
          </a:p>
        </p:txBody>
      </p:sp>
      <p:sp>
        <p:nvSpPr>
          <p:cNvPr id="3" name="Title 2">
            <a:extLst>
              <a:ext uri="{FF2B5EF4-FFF2-40B4-BE49-F238E27FC236}">
                <a16:creationId xmlns:a16="http://schemas.microsoft.com/office/drawing/2014/main" id="{5A714448-9496-17A8-C5F5-3B43D2AC8485}"/>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FFDE6BA2-18A9-49A4-DF7E-64C5423BB3EF}"/>
              </a:ext>
            </a:extLst>
          </p:cNvPr>
          <p:cNvSpPr>
            <a:spLocks noGrp="1"/>
          </p:cNvSpPr>
          <p:nvPr>
            <p:ph idx="1"/>
          </p:nvPr>
        </p:nvSpPr>
        <p:spPr/>
        <p:txBody>
          <a:bodyPr/>
          <a:lstStyle/>
          <a:p>
            <a:r>
              <a:rPr lang="en-US" dirty="0"/>
              <a:t>Fluorine has particularly unique chemical properties, especially when bonded to carbon</a:t>
            </a:r>
          </a:p>
          <a:p>
            <a:endParaRPr lang="en-US" dirty="0"/>
          </a:p>
          <a:p>
            <a:r>
              <a:rPr lang="en-US" dirty="0"/>
              <a:t>These properties come at a cost – the characteristics that make fluorinated chemicals important and valuable also make them </a:t>
            </a:r>
            <a:r>
              <a:rPr lang="en-US" dirty="0" err="1"/>
              <a:t>bioaccumulative</a:t>
            </a:r>
            <a:r>
              <a:rPr lang="en-US" dirty="0"/>
              <a:t> and persistent</a:t>
            </a:r>
          </a:p>
          <a:p>
            <a:endParaRPr lang="en-US" dirty="0"/>
          </a:p>
          <a:p>
            <a:r>
              <a:rPr lang="en-US" dirty="0"/>
              <a:t>Some uses simply have no known substitute at this time – the properties lent by PFAS are too unique</a:t>
            </a:r>
          </a:p>
        </p:txBody>
      </p:sp>
      <p:sp>
        <p:nvSpPr>
          <p:cNvPr id="5" name="Date Placeholder 4">
            <a:extLst>
              <a:ext uri="{FF2B5EF4-FFF2-40B4-BE49-F238E27FC236}">
                <a16:creationId xmlns:a16="http://schemas.microsoft.com/office/drawing/2014/main" id="{F8C4AE72-75B1-D07C-3F0C-0FD6CE4F3FF1}"/>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32861FDD-ADB5-B5F2-FD89-24D9C4DBBC18}"/>
              </a:ext>
            </a:extLst>
          </p:cNvPr>
          <p:cNvSpPr>
            <a:spLocks noGrp="1"/>
          </p:cNvSpPr>
          <p:nvPr>
            <p:ph type="ftr" sz="quarter" idx="11"/>
          </p:nvPr>
        </p:nvSpPr>
        <p:spPr/>
        <p:txBody>
          <a:bodyPr/>
          <a:lstStyle/>
          <a:p>
            <a:r>
              <a:rPr lang="en-US"/>
              <a:t>PRIVILEGED and CONFIDENTIAL and/or ATTORNEY WORK PRODUCT.</a:t>
            </a:r>
            <a:endParaRPr lang="en-US" dirty="0"/>
          </a:p>
        </p:txBody>
      </p:sp>
    </p:spTree>
    <p:extLst>
      <p:ext uri="{BB962C8B-B14F-4D97-AF65-F5344CB8AC3E}">
        <p14:creationId xmlns:p14="http://schemas.microsoft.com/office/powerpoint/2010/main" val="1934171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Atoms</a:t>
            </a:r>
          </a:p>
        </p:txBody>
      </p:sp>
      <p:sp>
        <p:nvSpPr>
          <p:cNvPr id="3" name="Content Placeholder 2"/>
          <p:cNvSpPr>
            <a:spLocks noGrp="1"/>
          </p:cNvSpPr>
          <p:nvPr>
            <p:ph idx="1"/>
          </p:nvPr>
        </p:nvSpPr>
        <p:spPr>
          <a:xfrm>
            <a:off x="838200" y="1825625"/>
            <a:ext cx="7279819" cy="4351338"/>
          </a:xfrm>
        </p:spPr>
        <p:txBody>
          <a:bodyPr>
            <a:normAutofit fontScale="77500" lnSpcReduction="20000"/>
          </a:bodyPr>
          <a:lstStyle/>
          <a:p>
            <a:r>
              <a:rPr lang="en-US" dirty="0"/>
              <a:t>Atoms are the basic units of elements – the “smallest constituent of matter which has the properties of a chemical element”</a:t>
            </a:r>
          </a:p>
          <a:p>
            <a:endParaRPr lang="en-US" dirty="0"/>
          </a:p>
          <a:p>
            <a:r>
              <a:rPr lang="en-US" dirty="0"/>
              <a:t>Atoms are comprised of protons, electrons and neutrons</a:t>
            </a:r>
          </a:p>
          <a:p>
            <a:endParaRPr lang="en-US" dirty="0"/>
          </a:p>
          <a:p>
            <a:r>
              <a:rPr lang="en-US" dirty="0"/>
              <a:t>Protons are positively charged subatomic particles</a:t>
            </a:r>
          </a:p>
          <a:p>
            <a:endParaRPr lang="en-US" dirty="0"/>
          </a:p>
          <a:p>
            <a:r>
              <a:rPr lang="en-US" dirty="0"/>
              <a:t>Electrons are negatively charged subatomic particles</a:t>
            </a:r>
          </a:p>
          <a:p>
            <a:endParaRPr lang="en-US" dirty="0"/>
          </a:p>
          <a:p>
            <a:r>
              <a:rPr lang="en-US" dirty="0"/>
              <a:t>Neutrons are subatomic particles without charge </a:t>
            </a:r>
          </a:p>
        </p:txBody>
      </p:sp>
      <p:pic>
        <p:nvPicPr>
          <p:cNvPr id="2050" name="Picture 2" descr="https://pbs.twimg.com/media/CgTvfugUMAAkb5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019" y="1968500"/>
            <a:ext cx="3581856"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641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325563"/>
          </a:xfrm>
        </p:spPr>
        <p:txBody>
          <a:bodyPr/>
          <a:lstStyle/>
          <a:p>
            <a:r>
              <a:rPr lang="en-US" u="sng" dirty="0"/>
              <a:t>Atomic Number</a:t>
            </a:r>
          </a:p>
        </p:txBody>
      </p:sp>
      <p:sp>
        <p:nvSpPr>
          <p:cNvPr id="3" name="Content Placeholder 2"/>
          <p:cNvSpPr>
            <a:spLocks noGrp="1"/>
          </p:cNvSpPr>
          <p:nvPr>
            <p:ph idx="1"/>
          </p:nvPr>
        </p:nvSpPr>
        <p:spPr>
          <a:xfrm>
            <a:off x="838200" y="1216024"/>
            <a:ext cx="10515600" cy="5349876"/>
          </a:xfrm>
        </p:spPr>
        <p:txBody>
          <a:bodyPr>
            <a:normAutofit/>
          </a:bodyPr>
          <a:lstStyle/>
          <a:p>
            <a:r>
              <a:rPr lang="en-US" sz="2200" dirty="0"/>
              <a:t>The number of positively charged protons in an atom dictates the atomic number – every element has a different atomic number</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pic>
        <p:nvPicPr>
          <p:cNvPr id="4" name="Picture 3"/>
          <p:cNvPicPr>
            <a:picLocks noChangeAspect="1"/>
          </p:cNvPicPr>
          <p:nvPr/>
        </p:nvPicPr>
        <p:blipFill>
          <a:blip r:embed="rId3"/>
          <a:stretch>
            <a:fillRect/>
          </a:stretch>
        </p:blipFill>
        <p:spPr>
          <a:xfrm>
            <a:off x="4900772" y="2044600"/>
            <a:ext cx="6707027" cy="4074280"/>
          </a:xfrm>
          <a:prstGeom prst="rect">
            <a:avLst/>
          </a:prstGeom>
        </p:spPr>
      </p:pic>
      <p:sp>
        <p:nvSpPr>
          <p:cNvPr id="5" name="TextBox 4"/>
          <p:cNvSpPr txBox="1"/>
          <p:nvPr/>
        </p:nvSpPr>
        <p:spPr>
          <a:xfrm>
            <a:off x="838199" y="2184400"/>
            <a:ext cx="3808573"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number of negatively charged electrons in a neutral atom matches the number of protons, and therefore also matches the atomic number</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 number of uncharged neutrons, however, can vary </a:t>
            </a:r>
          </a:p>
          <a:p>
            <a:pPr algn="just"/>
            <a:endParaRPr lang="en-US" sz="2200" dirty="0"/>
          </a:p>
        </p:txBody>
      </p:sp>
    </p:spTree>
    <p:extLst>
      <p:ext uri="{BB962C8B-B14F-4D97-AF65-F5344CB8AC3E}">
        <p14:creationId xmlns:p14="http://schemas.microsoft.com/office/powerpoint/2010/main" val="2745810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3"/>
            <a:ext cx="10515600" cy="1325563"/>
          </a:xfrm>
        </p:spPr>
        <p:txBody>
          <a:bodyPr/>
          <a:lstStyle/>
          <a:p>
            <a:r>
              <a:rPr lang="en-US" u="sng" dirty="0"/>
              <a:t>Electrons</a:t>
            </a:r>
          </a:p>
        </p:txBody>
      </p:sp>
      <p:sp>
        <p:nvSpPr>
          <p:cNvPr id="3" name="Content Placeholder 2"/>
          <p:cNvSpPr>
            <a:spLocks noGrp="1"/>
          </p:cNvSpPr>
          <p:nvPr>
            <p:ph idx="1"/>
          </p:nvPr>
        </p:nvSpPr>
        <p:spPr>
          <a:xfrm>
            <a:off x="838200" y="1482712"/>
            <a:ext cx="7348538" cy="4918087"/>
          </a:xfrm>
        </p:spPr>
        <p:txBody>
          <a:bodyPr>
            <a:normAutofit fontScale="85000" lnSpcReduction="20000"/>
          </a:bodyPr>
          <a:lstStyle/>
          <a:p>
            <a:r>
              <a:rPr lang="en-US" dirty="0"/>
              <a:t>Electrons are negatively charged and surround the atomic nucleus </a:t>
            </a:r>
          </a:p>
          <a:p>
            <a:endParaRPr lang="en-US" dirty="0"/>
          </a:p>
          <a:p>
            <a:r>
              <a:rPr lang="en-US" dirty="0"/>
              <a:t>Elements can have a variable number of electrons and still be the same element – only protons determine element identity! Protons never vary within the same element</a:t>
            </a:r>
          </a:p>
          <a:p>
            <a:pPr marL="0" indent="0">
              <a:buNone/>
            </a:pPr>
            <a:endParaRPr lang="en-US" dirty="0"/>
          </a:p>
          <a:p>
            <a:r>
              <a:rPr lang="en-US" dirty="0"/>
              <a:t>Electrons have a special property called “spin” – each electron is either spin-up or spin-down</a:t>
            </a:r>
          </a:p>
          <a:p>
            <a:pPr lvl="1">
              <a:buFont typeface="Calibri" panose="020F0502020204030204" pitchFamily="34" charset="0"/>
              <a:buChar char="−"/>
            </a:pPr>
            <a:r>
              <a:rPr lang="en-US" dirty="0"/>
              <a:t>Lowest energetic point when spin-up is paired with spin-down</a:t>
            </a:r>
          </a:p>
          <a:p>
            <a:endParaRPr lang="en-US" dirty="0"/>
          </a:p>
          <a:p>
            <a:r>
              <a:rPr lang="en-US" dirty="0"/>
              <a:t>When an electron is not paired, that electron is a highly reactive free radical</a:t>
            </a:r>
          </a:p>
        </p:txBody>
      </p:sp>
      <p:pic>
        <p:nvPicPr>
          <p:cNvPr id="4" name="Picture 2" descr="https://fthmb.tqn.com/NuZWFofelhzNcAjUfVbH9DbweaQ=/768x0/filters:no_upscale()/Free-radicals-oxygen-589a63203df78caebc860e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2263900"/>
            <a:ext cx="3672729" cy="259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502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Losing or Gaining Electrons</a:t>
            </a:r>
          </a:p>
        </p:txBody>
      </p:sp>
      <p:sp>
        <p:nvSpPr>
          <p:cNvPr id="3" name="Content Placeholder 2"/>
          <p:cNvSpPr>
            <a:spLocks noGrp="1"/>
          </p:cNvSpPr>
          <p:nvPr>
            <p:ph idx="1"/>
          </p:nvPr>
        </p:nvSpPr>
        <p:spPr>
          <a:xfrm>
            <a:off x="838199" y="1660524"/>
            <a:ext cx="10309261" cy="4791076"/>
          </a:xfrm>
        </p:spPr>
        <p:txBody>
          <a:bodyPr>
            <a:normAutofit fontScale="85000" lnSpcReduction="20000"/>
          </a:bodyPr>
          <a:lstStyle/>
          <a:p>
            <a:r>
              <a:rPr lang="en-US" dirty="0"/>
              <a:t>When an atom loses an electron, it is a cation, and obtains an overall positive charge</a:t>
            </a:r>
          </a:p>
          <a:p>
            <a:endParaRPr lang="en-US" dirty="0"/>
          </a:p>
          <a:p>
            <a:r>
              <a:rPr lang="en-US" dirty="0"/>
              <a:t>When an atom gains an electron, it is an anion, and obtains an overall negative charge</a:t>
            </a:r>
          </a:p>
          <a:p>
            <a:endParaRPr lang="en-US" dirty="0"/>
          </a:p>
          <a:p>
            <a:r>
              <a:rPr lang="en-US" dirty="0"/>
              <a:t>It is unlikely that an atom will gain or lose more than a few electrons – the charge imbalance would be energetically unfavorable, and all things in the universe trend towards lower energy</a:t>
            </a:r>
          </a:p>
          <a:p>
            <a:endParaRPr lang="en-US" dirty="0"/>
          </a:p>
          <a:p>
            <a:r>
              <a:rPr lang="en-US" dirty="0"/>
              <a:t>Sometimes, instead of electrons being gained or lost by atoms, they are shared between atoms in a covalent bond. A covalent bond is always two electrons being shared between two atoms, </a:t>
            </a:r>
            <a:r>
              <a:rPr lang="en-US" u="sng" dirty="0"/>
              <a:t>but the sharing doesn’t have to be equal!</a:t>
            </a:r>
          </a:p>
        </p:txBody>
      </p:sp>
    </p:spTree>
    <p:extLst>
      <p:ext uri="{BB962C8B-B14F-4D97-AF65-F5344CB8AC3E}">
        <p14:creationId xmlns:p14="http://schemas.microsoft.com/office/powerpoint/2010/main" val="19306965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83227-1980-CED7-73FA-260284675E73}"/>
              </a:ext>
            </a:extLst>
          </p:cNvPr>
          <p:cNvSpPr>
            <a:spLocks noGrp="1"/>
          </p:cNvSpPr>
          <p:nvPr>
            <p:ph type="sldNum" sz="quarter" idx="12"/>
          </p:nvPr>
        </p:nvSpPr>
        <p:spPr/>
        <p:txBody>
          <a:bodyPr/>
          <a:lstStyle/>
          <a:p>
            <a:fld id="{5ACCCE96-6DA8-419A-8EEC-DC24A2139EB8}" type="slidenum">
              <a:rPr lang="en-US" smtClean="0"/>
              <a:t>6</a:t>
            </a:fld>
            <a:endParaRPr lang="en-US"/>
          </a:p>
        </p:txBody>
      </p:sp>
      <p:sp>
        <p:nvSpPr>
          <p:cNvPr id="3" name="Title 2">
            <a:extLst>
              <a:ext uri="{FF2B5EF4-FFF2-40B4-BE49-F238E27FC236}">
                <a16:creationId xmlns:a16="http://schemas.microsoft.com/office/drawing/2014/main" id="{6154F9F5-E161-D8B3-03D0-8A4EEB767675}"/>
              </a:ext>
            </a:extLst>
          </p:cNvPr>
          <p:cNvSpPr>
            <a:spLocks noGrp="1"/>
          </p:cNvSpPr>
          <p:nvPr>
            <p:ph type="title"/>
          </p:nvPr>
        </p:nvSpPr>
        <p:spPr/>
        <p:txBody>
          <a:bodyPr/>
          <a:lstStyle/>
          <a:p>
            <a:r>
              <a:rPr lang="en-US" dirty="0"/>
              <a:t>Elemental Fluorine/F</a:t>
            </a:r>
          </a:p>
        </p:txBody>
      </p:sp>
      <p:sp>
        <p:nvSpPr>
          <p:cNvPr id="4" name="Content Placeholder 3">
            <a:extLst>
              <a:ext uri="{FF2B5EF4-FFF2-40B4-BE49-F238E27FC236}">
                <a16:creationId xmlns:a16="http://schemas.microsoft.com/office/drawing/2014/main" id="{76F47547-50CD-0FCD-5C00-F7564D3F0636}"/>
              </a:ext>
            </a:extLst>
          </p:cNvPr>
          <p:cNvSpPr>
            <a:spLocks noGrp="1"/>
          </p:cNvSpPr>
          <p:nvPr>
            <p:ph idx="1"/>
          </p:nvPr>
        </p:nvSpPr>
        <p:spPr>
          <a:xfrm>
            <a:off x="621102" y="1511929"/>
            <a:ext cx="5145955" cy="4665034"/>
          </a:xfrm>
        </p:spPr>
        <p:txBody>
          <a:bodyPr>
            <a:normAutofit fontScale="92500" lnSpcReduction="10000"/>
          </a:bodyPr>
          <a:lstStyle/>
          <a:p>
            <a:r>
              <a:rPr lang="en-US" dirty="0"/>
              <a:t>Group 17 – Halogen</a:t>
            </a:r>
          </a:p>
          <a:p>
            <a:endParaRPr lang="en-US" dirty="0"/>
          </a:p>
          <a:p>
            <a:r>
              <a:rPr lang="en-US" dirty="0"/>
              <a:t>The most electronegative or “electron-greedy” element in the entire periodic table </a:t>
            </a:r>
          </a:p>
          <a:p>
            <a:endParaRPr lang="en-US" dirty="0"/>
          </a:p>
          <a:p>
            <a:r>
              <a:rPr lang="en-US" dirty="0"/>
              <a:t>C-F bond extremely strong and stable – ultimate electron sharing atom (C) bonded to the ultimate electron desperate atom (F)</a:t>
            </a:r>
          </a:p>
          <a:p>
            <a:endParaRPr lang="en-US" dirty="0"/>
          </a:p>
          <a:p>
            <a:endParaRPr lang="en-US" dirty="0"/>
          </a:p>
        </p:txBody>
      </p:sp>
      <p:sp>
        <p:nvSpPr>
          <p:cNvPr id="5" name="Date Placeholder 4">
            <a:extLst>
              <a:ext uri="{FF2B5EF4-FFF2-40B4-BE49-F238E27FC236}">
                <a16:creationId xmlns:a16="http://schemas.microsoft.com/office/drawing/2014/main" id="{1EB2CF58-55C1-D7C2-7D4D-DF6ED5657675}"/>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6133029D-F275-6ECD-409A-4118A5AF557D}"/>
              </a:ext>
            </a:extLst>
          </p:cNvPr>
          <p:cNvSpPr>
            <a:spLocks noGrp="1"/>
          </p:cNvSpPr>
          <p:nvPr>
            <p:ph type="ftr" sz="quarter" idx="11"/>
          </p:nvPr>
        </p:nvSpPr>
        <p:spPr/>
        <p:txBody>
          <a:bodyPr/>
          <a:lstStyle/>
          <a:p>
            <a:r>
              <a:rPr lang="en-US"/>
              <a:t>PRIVILEGED and CONFIDENTIAL and/or ATTORNEY WORK PRODUCT.</a:t>
            </a:r>
            <a:endParaRPr lang="en-US" dirty="0"/>
          </a:p>
        </p:txBody>
      </p:sp>
      <p:pic>
        <p:nvPicPr>
          <p:cNvPr id="8" name="Picture 7">
            <a:extLst>
              <a:ext uri="{FF2B5EF4-FFF2-40B4-BE49-F238E27FC236}">
                <a16:creationId xmlns:a16="http://schemas.microsoft.com/office/drawing/2014/main" id="{FD34B8EF-2349-86AE-1773-A3983B9FD37F}"/>
              </a:ext>
            </a:extLst>
          </p:cNvPr>
          <p:cNvPicPr>
            <a:picLocks noChangeAspect="1"/>
          </p:cNvPicPr>
          <p:nvPr/>
        </p:nvPicPr>
        <p:blipFill>
          <a:blip r:embed="rId2"/>
          <a:stretch>
            <a:fillRect/>
          </a:stretch>
        </p:blipFill>
        <p:spPr>
          <a:xfrm>
            <a:off x="5767056" y="1870075"/>
            <a:ext cx="6302199" cy="3599863"/>
          </a:xfrm>
          <a:prstGeom prst="rect">
            <a:avLst/>
          </a:prstGeom>
        </p:spPr>
      </p:pic>
      <p:sp>
        <p:nvSpPr>
          <p:cNvPr id="7" name="Rectangle 6">
            <a:extLst>
              <a:ext uri="{FF2B5EF4-FFF2-40B4-BE49-F238E27FC236}">
                <a16:creationId xmlns:a16="http://schemas.microsoft.com/office/drawing/2014/main" id="{104B70FE-20E3-2AA5-C880-45FB0B3B75DC}"/>
              </a:ext>
            </a:extLst>
          </p:cNvPr>
          <p:cNvSpPr/>
          <p:nvPr/>
        </p:nvSpPr>
        <p:spPr>
          <a:xfrm>
            <a:off x="11334939" y="2399168"/>
            <a:ext cx="380245" cy="41646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3110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B4016-48CD-6B4A-0537-438679A6C6FA}"/>
              </a:ext>
            </a:extLst>
          </p:cNvPr>
          <p:cNvSpPr>
            <a:spLocks noGrp="1"/>
          </p:cNvSpPr>
          <p:nvPr>
            <p:ph type="sldNum" sz="quarter" idx="12"/>
          </p:nvPr>
        </p:nvSpPr>
        <p:spPr/>
        <p:txBody>
          <a:bodyPr/>
          <a:lstStyle/>
          <a:p>
            <a:fld id="{5ACCCE96-6DA8-419A-8EEC-DC24A2139EB8}" type="slidenum">
              <a:rPr lang="en-US" smtClean="0"/>
              <a:t>7</a:t>
            </a:fld>
            <a:endParaRPr lang="en-US"/>
          </a:p>
        </p:txBody>
      </p:sp>
      <p:sp>
        <p:nvSpPr>
          <p:cNvPr id="3" name="Title 2">
            <a:extLst>
              <a:ext uri="{FF2B5EF4-FFF2-40B4-BE49-F238E27FC236}">
                <a16:creationId xmlns:a16="http://schemas.microsoft.com/office/drawing/2014/main" id="{B61836AC-17F8-04A1-4C45-AF3A58B4E565}"/>
              </a:ext>
            </a:extLst>
          </p:cNvPr>
          <p:cNvSpPr>
            <a:spLocks noGrp="1"/>
          </p:cNvSpPr>
          <p:nvPr>
            <p:ph type="title"/>
          </p:nvPr>
        </p:nvSpPr>
        <p:spPr/>
        <p:txBody>
          <a:bodyPr/>
          <a:lstStyle/>
          <a:p>
            <a:r>
              <a:rPr lang="en-US" dirty="0"/>
              <a:t>C-F Bonds</a:t>
            </a:r>
          </a:p>
        </p:txBody>
      </p:sp>
      <p:sp>
        <p:nvSpPr>
          <p:cNvPr id="4" name="Content Placeholder 3">
            <a:extLst>
              <a:ext uri="{FF2B5EF4-FFF2-40B4-BE49-F238E27FC236}">
                <a16:creationId xmlns:a16="http://schemas.microsoft.com/office/drawing/2014/main" id="{60211516-287F-4805-9035-EC4AC904A7B2}"/>
              </a:ext>
            </a:extLst>
          </p:cNvPr>
          <p:cNvSpPr>
            <a:spLocks noGrp="1"/>
          </p:cNvSpPr>
          <p:nvPr>
            <p:ph idx="1"/>
          </p:nvPr>
        </p:nvSpPr>
        <p:spPr/>
        <p:txBody>
          <a:bodyPr>
            <a:normAutofit fontScale="85000" lnSpcReduction="20000"/>
          </a:bodyPr>
          <a:lstStyle/>
          <a:p>
            <a:r>
              <a:rPr lang="en-US" dirty="0">
                <a:solidFill>
                  <a:srgbClr val="000000"/>
                </a:solidFill>
                <a:latin typeface="+mj-lt"/>
              </a:rPr>
              <a:t>In organic chemistry, this is considered the strongest single bond</a:t>
            </a:r>
          </a:p>
          <a:p>
            <a:endParaRPr lang="en-US" dirty="0">
              <a:solidFill>
                <a:srgbClr val="000000"/>
              </a:solidFill>
              <a:latin typeface="+mj-lt"/>
            </a:endParaRPr>
          </a:p>
          <a:p>
            <a:r>
              <a:rPr lang="en-US" dirty="0">
                <a:solidFill>
                  <a:srgbClr val="000000"/>
                </a:solidFill>
                <a:latin typeface="+mj-lt"/>
                <a:sym typeface="Wingdings" panose="05000000000000000000" pitchFamily="2" charset="2"/>
              </a:rPr>
              <a:t>Because it is so strong, very few events can break the</a:t>
            </a:r>
            <a:r>
              <a:rPr lang="en-US" b="0" i="0" dirty="0">
                <a:solidFill>
                  <a:srgbClr val="000000"/>
                </a:solidFill>
                <a:effectLst/>
                <a:latin typeface="+mj-lt"/>
                <a:sym typeface="Wingdings" panose="05000000000000000000" pitchFamily="2" charset="2"/>
              </a:rPr>
              <a:t> the C-F bond</a:t>
            </a:r>
          </a:p>
          <a:p>
            <a:endParaRPr lang="en-US" b="0" i="0" dirty="0">
              <a:solidFill>
                <a:srgbClr val="000000"/>
              </a:solidFill>
              <a:effectLst/>
              <a:latin typeface="+mj-lt"/>
            </a:endParaRPr>
          </a:p>
          <a:p>
            <a:r>
              <a:rPr lang="en-US" b="0" i="0" dirty="0">
                <a:solidFill>
                  <a:srgbClr val="000000"/>
                </a:solidFill>
                <a:effectLst/>
                <a:latin typeface="+mj-lt"/>
              </a:rPr>
              <a:t>When the number of F bonded to the same C increases </a:t>
            </a:r>
            <a:r>
              <a:rPr lang="en-US" b="0" i="0" dirty="0">
                <a:solidFill>
                  <a:srgbClr val="000000"/>
                </a:solidFill>
                <a:effectLst/>
                <a:latin typeface="+mj-lt"/>
                <a:sym typeface="Wingdings" panose="05000000000000000000" pitchFamily="2" charset="2"/>
              </a:rPr>
              <a:t>the C-F bond becomes shorter/stronger – so highly fluorinated species are smaller than their non-fluorinated counterparts! This also makes the chemicals less reactive</a:t>
            </a:r>
          </a:p>
          <a:p>
            <a:endParaRPr lang="en-US" dirty="0">
              <a:solidFill>
                <a:srgbClr val="000000"/>
              </a:solidFill>
              <a:latin typeface="+mj-lt"/>
              <a:sym typeface="Wingdings" panose="05000000000000000000" pitchFamily="2" charset="2"/>
            </a:endParaRPr>
          </a:p>
          <a:p>
            <a:r>
              <a:rPr lang="en-US" dirty="0">
                <a:solidFill>
                  <a:srgbClr val="000000"/>
                </a:solidFill>
                <a:latin typeface="+mj-lt"/>
              </a:rPr>
              <a:t>Fluorinated carbon </a:t>
            </a:r>
            <a:r>
              <a:rPr lang="en-US" b="0" i="0" dirty="0">
                <a:solidFill>
                  <a:srgbClr val="000000"/>
                </a:solidFill>
                <a:effectLst/>
                <a:latin typeface="+mj-lt"/>
              </a:rPr>
              <a:t>is chemically and </a:t>
            </a:r>
            <a:r>
              <a:rPr lang="en-US" dirty="0">
                <a:solidFill>
                  <a:srgbClr val="000000"/>
                </a:solidFill>
                <a:latin typeface="+mj-lt"/>
              </a:rPr>
              <a:t>thermally stable, hydrophobic (water resistant), lipophobic (non-polar resistant), an incredibly rare and important characteristic!</a:t>
            </a:r>
          </a:p>
          <a:p>
            <a:endParaRPr lang="en-US" dirty="0">
              <a:latin typeface="+mj-lt"/>
            </a:endParaRPr>
          </a:p>
        </p:txBody>
      </p:sp>
      <p:sp>
        <p:nvSpPr>
          <p:cNvPr id="5" name="Date Placeholder 4">
            <a:extLst>
              <a:ext uri="{FF2B5EF4-FFF2-40B4-BE49-F238E27FC236}">
                <a16:creationId xmlns:a16="http://schemas.microsoft.com/office/drawing/2014/main" id="{E6CA7783-20AC-6A79-1A8C-0AEF025C0B75}"/>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6" name="Footer Placeholder 5">
            <a:extLst>
              <a:ext uri="{FF2B5EF4-FFF2-40B4-BE49-F238E27FC236}">
                <a16:creationId xmlns:a16="http://schemas.microsoft.com/office/drawing/2014/main" id="{9BE91690-738D-DF1B-B245-FB0CA8768741}"/>
              </a:ext>
            </a:extLst>
          </p:cNvPr>
          <p:cNvSpPr>
            <a:spLocks noGrp="1"/>
          </p:cNvSpPr>
          <p:nvPr>
            <p:ph type="ftr" sz="quarter" idx="11"/>
          </p:nvPr>
        </p:nvSpPr>
        <p:spPr/>
        <p:txBody>
          <a:bodyPr/>
          <a:lstStyle/>
          <a:p>
            <a:r>
              <a:rPr lang="en-US"/>
              <a:t>PRIVILEGED and CONFIDENTIAL and/or ATTORNEY WORK PRODUCT.</a:t>
            </a:r>
            <a:endParaRPr lang="en-US" dirty="0"/>
          </a:p>
        </p:txBody>
      </p:sp>
    </p:spTree>
    <p:extLst>
      <p:ext uri="{BB962C8B-B14F-4D97-AF65-F5344CB8AC3E}">
        <p14:creationId xmlns:p14="http://schemas.microsoft.com/office/powerpoint/2010/main" val="7973032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F8008A-70F7-17C0-6050-B20FA63F02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CCE96-6DA8-419A-8EEC-DC24A2139EB8}"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D5B4C48-3F9C-60F6-7749-63BC4A0CC0FB}"/>
              </a:ext>
            </a:extLst>
          </p:cNvPr>
          <p:cNvSpPr>
            <a:spLocks noGrp="1"/>
          </p:cNvSpPr>
          <p:nvPr>
            <p:ph type="title"/>
          </p:nvPr>
        </p:nvSpPr>
        <p:spPr/>
        <p:txBody>
          <a:bodyPr>
            <a:normAutofit/>
          </a:bodyPr>
          <a:lstStyle/>
          <a:p>
            <a:r>
              <a:rPr lang="en-US" sz="2800" dirty="0"/>
              <a:t>Bonded Fluorine – Valued and Unique Characteristics</a:t>
            </a:r>
          </a:p>
        </p:txBody>
      </p:sp>
      <p:pic>
        <p:nvPicPr>
          <p:cNvPr id="8" name="Content Placeholder 7">
            <a:extLst>
              <a:ext uri="{FF2B5EF4-FFF2-40B4-BE49-F238E27FC236}">
                <a16:creationId xmlns:a16="http://schemas.microsoft.com/office/drawing/2014/main" id="{54B817AA-D262-1F2D-0A4C-EF86B61E8EE4}"/>
              </a:ext>
            </a:extLst>
          </p:cNvPr>
          <p:cNvPicPr>
            <a:picLocks noGrp="1" noChangeAspect="1"/>
          </p:cNvPicPr>
          <p:nvPr>
            <p:ph idx="1"/>
          </p:nvPr>
        </p:nvPicPr>
        <p:blipFill>
          <a:blip r:embed="rId3"/>
          <a:stretch>
            <a:fillRect/>
          </a:stretch>
        </p:blipFill>
        <p:spPr>
          <a:xfrm>
            <a:off x="866184" y="1376362"/>
            <a:ext cx="9954216" cy="4820525"/>
          </a:xfrm>
        </p:spPr>
      </p:pic>
      <p:sp>
        <p:nvSpPr>
          <p:cNvPr id="5" name="Date Placeholder 4">
            <a:extLst>
              <a:ext uri="{FF2B5EF4-FFF2-40B4-BE49-F238E27FC236}">
                <a16:creationId xmlns:a16="http://schemas.microsoft.com/office/drawing/2014/main" id="{E39ED9AE-392E-5F86-1CAF-855DECB092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42DB33-27C8-42E7-93BB-4B0FBED02836}" type="datetime4">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December 15, 2025</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D7AE0CD8-0E87-23D9-6A94-74CA556440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PRIVILEGED and CONFIDENTIAL and/or ATTORNEY WORK PRODUCT.</a:t>
            </a:r>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71444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6C5D72-295A-549F-C3A5-CC7C30C658C0}"/>
              </a:ext>
            </a:extLst>
          </p:cNvPr>
          <p:cNvPicPr>
            <a:picLocks noChangeAspect="1"/>
          </p:cNvPicPr>
          <p:nvPr/>
        </p:nvPicPr>
        <p:blipFill>
          <a:blip r:embed="rId3"/>
          <a:stretch>
            <a:fillRect/>
          </a:stretch>
        </p:blipFill>
        <p:spPr>
          <a:xfrm>
            <a:off x="2422654" y="5380471"/>
            <a:ext cx="1886213" cy="1000265"/>
          </a:xfrm>
          <a:prstGeom prst="rect">
            <a:avLst/>
          </a:prstGeom>
        </p:spPr>
      </p:pic>
      <p:sp>
        <p:nvSpPr>
          <p:cNvPr id="2" name="Slide Number Placeholder 1">
            <a:extLst>
              <a:ext uri="{FF2B5EF4-FFF2-40B4-BE49-F238E27FC236}">
                <a16:creationId xmlns:a16="http://schemas.microsoft.com/office/drawing/2014/main" id="{4AC31DB0-348C-E80D-FCB5-69489B2CC6AD}"/>
              </a:ext>
            </a:extLst>
          </p:cNvPr>
          <p:cNvSpPr>
            <a:spLocks noGrp="1"/>
          </p:cNvSpPr>
          <p:nvPr>
            <p:ph type="sldNum" sz="quarter" idx="12"/>
          </p:nvPr>
        </p:nvSpPr>
        <p:spPr/>
        <p:txBody>
          <a:bodyPr/>
          <a:lstStyle/>
          <a:p>
            <a:fld id="{5ACCCE96-6DA8-419A-8EEC-DC24A2139EB8}" type="slidenum">
              <a:rPr lang="en-US" smtClean="0"/>
              <a:t>9</a:t>
            </a:fld>
            <a:endParaRPr lang="en-US"/>
          </a:p>
        </p:txBody>
      </p:sp>
      <p:sp>
        <p:nvSpPr>
          <p:cNvPr id="3" name="Title 2">
            <a:extLst>
              <a:ext uri="{FF2B5EF4-FFF2-40B4-BE49-F238E27FC236}">
                <a16:creationId xmlns:a16="http://schemas.microsoft.com/office/drawing/2014/main" id="{8282BE2F-58D3-E29F-CC1F-E505DD77B87A}"/>
              </a:ext>
            </a:extLst>
          </p:cNvPr>
          <p:cNvSpPr>
            <a:spLocks noGrp="1"/>
          </p:cNvSpPr>
          <p:nvPr>
            <p:ph type="title"/>
          </p:nvPr>
        </p:nvSpPr>
        <p:spPr>
          <a:xfrm>
            <a:off x="638355" y="276445"/>
            <a:ext cx="10938294" cy="1233488"/>
          </a:xfrm>
        </p:spPr>
        <p:txBody>
          <a:bodyPr/>
          <a:lstStyle/>
          <a:p>
            <a:r>
              <a:rPr lang="en-US" dirty="0"/>
              <a:t>Nomenclature</a:t>
            </a:r>
          </a:p>
        </p:txBody>
      </p:sp>
      <p:sp>
        <p:nvSpPr>
          <p:cNvPr id="4" name="Content Placeholder 3">
            <a:extLst>
              <a:ext uri="{FF2B5EF4-FFF2-40B4-BE49-F238E27FC236}">
                <a16:creationId xmlns:a16="http://schemas.microsoft.com/office/drawing/2014/main" id="{C2C7E434-8864-936B-ACDC-D9E376CA1C30}"/>
              </a:ext>
            </a:extLst>
          </p:cNvPr>
          <p:cNvSpPr>
            <a:spLocks noGrp="1"/>
          </p:cNvSpPr>
          <p:nvPr>
            <p:ph idx="1"/>
          </p:nvPr>
        </p:nvSpPr>
        <p:spPr>
          <a:xfrm>
            <a:off x="638355" y="1297272"/>
            <a:ext cx="10719447" cy="4351338"/>
          </a:xfrm>
        </p:spPr>
        <p:txBody>
          <a:bodyPr>
            <a:normAutofit fontScale="92500" lnSpcReduction="20000"/>
          </a:bodyPr>
          <a:lstStyle/>
          <a:p>
            <a:r>
              <a:rPr lang="en-US" dirty="0"/>
              <a:t>IUPAC has strict, descriptive naming conventions for specific chemical identities of fluorinated chemical species</a:t>
            </a:r>
          </a:p>
          <a:p>
            <a:endParaRPr lang="en-US" dirty="0"/>
          </a:p>
          <a:p>
            <a:r>
              <a:rPr lang="en-US" dirty="0"/>
              <a:t>These names are very long and highly specific to each individual chemical, so generic names and descriptors are relied upon in literature when discussing groups of fluorinated chemicals</a:t>
            </a:r>
          </a:p>
          <a:p>
            <a:endParaRPr lang="en-US" dirty="0"/>
          </a:p>
          <a:p>
            <a:r>
              <a:rPr lang="en-US" dirty="0"/>
              <a:t>PFAS: per- and polyfluoroalkyl substances</a:t>
            </a:r>
          </a:p>
          <a:p>
            <a:pPr lvl="1"/>
            <a:r>
              <a:rPr lang="en-US" dirty="0"/>
              <a:t>In scientific literature (academic writing), this term encompasses substances in which on one C, all H bonds have been substituted with F (this is “per”) and also substances in which this has happened AND other C-F bonds are present (“poly”)</a:t>
            </a:r>
          </a:p>
        </p:txBody>
      </p:sp>
      <p:sp>
        <p:nvSpPr>
          <p:cNvPr id="5" name="Date Placeholder 4">
            <a:extLst>
              <a:ext uri="{FF2B5EF4-FFF2-40B4-BE49-F238E27FC236}">
                <a16:creationId xmlns:a16="http://schemas.microsoft.com/office/drawing/2014/main" id="{716F29A3-B5AE-2F0E-CE58-FC53DEA72B46}"/>
              </a:ext>
            </a:extLst>
          </p:cNvPr>
          <p:cNvSpPr>
            <a:spLocks noGrp="1"/>
          </p:cNvSpPr>
          <p:nvPr>
            <p:ph type="dt" sz="half" idx="10"/>
          </p:nvPr>
        </p:nvSpPr>
        <p:spPr/>
        <p:txBody>
          <a:bodyPr/>
          <a:lstStyle/>
          <a:p>
            <a:fld id="{4842DB33-27C8-42E7-93BB-4B0FBED02836}" type="datetime4">
              <a:rPr lang="en-US" smtClean="0"/>
              <a:t>December 15, 2025</a:t>
            </a:fld>
            <a:endParaRPr lang="en-US" dirty="0"/>
          </a:p>
        </p:txBody>
      </p:sp>
      <p:sp>
        <p:nvSpPr>
          <p:cNvPr id="11" name="Oval 10">
            <a:extLst>
              <a:ext uri="{FF2B5EF4-FFF2-40B4-BE49-F238E27FC236}">
                <a16:creationId xmlns:a16="http://schemas.microsoft.com/office/drawing/2014/main" id="{C2B51117-5F71-552B-6913-5F13ACC33AD9}"/>
              </a:ext>
            </a:extLst>
          </p:cNvPr>
          <p:cNvSpPr/>
          <p:nvPr/>
        </p:nvSpPr>
        <p:spPr>
          <a:xfrm rot="2107646">
            <a:off x="3184897" y="5282370"/>
            <a:ext cx="814597" cy="7537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2B009D-DB64-B50B-C797-F364A0192D0B}"/>
              </a:ext>
            </a:extLst>
          </p:cNvPr>
          <p:cNvSpPr txBox="1"/>
          <p:nvPr/>
        </p:nvSpPr>
        <p:spPr>
          <a:xfrm>
            <a:off x="4106260" y="5254943"/>
            <a:ext cx="2365346" cy="307777"/>
          </a:xfrm>
          <a:prstGeom prst="rect">
            <a:avLst/>
          </a:prstGeom>
          <a:noFill/>
        </p:spPr>
        <p:txBody>
          <a:bodyPr wrap="square" rtlCol="0">
            <a:spAutoFit/>
          </a:bodyPr>
          <a:lstStyle/>
          <a:p>
            <a:r>
              <a:rPr lang="en-US" sz="1400" dirty="0"/>
              <a:t>Per: Fully substituted with F</a:t>
            </a:r>
          </a:p>
        </p:txBody>
      </p:sp>
      <p:pic>
        <p:nvPicPr>
          <p:cNvPr id="16" name="Picture 15">
            <a:extLst>
              <a:ext uri="{FF2B5EF4-FFF2-40B4-BE49-F238E27FC236}">
                <a16:creationId xmlns:a16="http://schemas.microsoft.com/office/drawing/2014/main" id="{B92431F2-CEA7-C963-998F-6E108E4100E3}"/>
              </a:ext>
            </a:extLst>
          </p:cNvPr>
          <p:cNvPicPr>
            <a:picLocks noChangeAspect="1"/>
          </p:cNvPicPr>
          <p:nvPr/>
        </p:nvPicPr>
        <p:blipFill>
          <a:blip r:embed="rId4"/>
          <a:stretch>
            <a:fillRect/>
          </a:stretch>
        </p:blipFill>
        <p:spPr>
          <a:xfrm>
            <a:off x="6736792" y="5055576"/>
            <a:ext cx="1886213" cy="1592803"/>
          </a:xfrm>
          <a:prstGeom prst="rect">
            <a:avLst/>
          </a:prstGeom>
        </p:spPr>
      </p:pic>
      <p:sp>
        <p:nvSpPr>
          <p:cNvPr id="17" name="TextBox 16">
            <a:extLst>
              <a:ext uri="{FF2B5EF4-FFF2-40B4-BE49-F238E27FC236}">
                <a16:creationId xmlns:a16="http://schemas.microsoft.com/office/drawing/2014/main" id="{E68161D3-1C10-9EFA-A0D0-1110994E2ED6}"/>
              </a:ext>
            </a:extLst>
          </p:cNvPr>
          <p:cNvSpPr txBox="1"/>
          <p:nvPr/>
        </p:nvSpPr>
        <p:spPr>
          <a:xfrm>
            <a:off x="8628650" y="5258482"/>
            <a:ext cx="2365346" cy="738664"/>
          </a:xfrm>
          <a:prstGeom prst="rect">
            <a:avLst/>
          </a:prstGeom>
          <a:noFill/>
        </p:spPr>
        <p:txBody>
          <a:bodyPr wrap="square" rtlCol="0">
            <a:spAutoFit/>
          </a:bodyPr>
          <a:lstStyle/>
          <a:p>
            <a:r>
              <a:rPr lang="en-US" sz="1400" dirty="0"/>
              <a:t>Poly: Fully substituted with F and there are other C-F bonds</a:t>
            </a:r>
          </a:p>
        </p:txBody>
      </p:sp>
    </p:spTree>
    <p:extLst>
      <p:ext uri="{BB962C8B-B14F-4D97-AF65-F5344CB8AC3E}">
        <p14:creationId xmlns:p14="http://schemas.microsoft.com/office/powerpoint/2010/main" val="2652190477"/>
      </p:ext>
    </p:extLst>
  </p:cSld>
  <p:clrMapOvr>
    <a:masterClrMapping/>
  </p:clrMapOvr>
  <p:transition/>
</p:sld>
</file>

<file path=ppt/theme/theme1.xml><?xml version="1.0" encoding="utf-8"?>
<a:theme xmlns:a="http://schemas.openxmlformats.org/drawingml/2006/main" name="wiley PowerPoint">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452FAC-D89F-46C3-A1EA-C8F82F6BA6AA}" vid="{D2788394-9F4A-479C-AC10-5E05746CFB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a66f99-9702-485d-bb61-353869539405"/>
    <lcf76f155ced4ddcb4097134ff3c332f xmlns="c937e4c4-f8b3-4fa2-ae41-16cfcddb79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02AEC19C829F46B92C562925B2D0CA" ma:contentTypeVersion="14" ma:contentTypeDescription="Create a new document." ma:contentTypeScope="" ma:versionID="f267926ab45cd3a2456dc64e00193ba1">
  <xsd:schema xmlns:xsd="http://www.w3.org/2001/XMLSchema" xmlns:xs="http://www.w3.org/2001/XMLSchema" xmlns:p="http://schemas.microsoft.com/office/2006/metadata/properties" xmlns:ns2="c937e4c4-f8b3-4fa2-ae41-16cfcddb79d1" xmlns:ns3="c3a66f99-9702-485d-bb61-353869539405" targetNamespace="http://schemas.microsoft.com/office/2006/metadata/properties" ma:root="true" ma:fieldsID="5b0a6ff6e7a709ba29e66b01e3dfe1aa" ns2:_="" ns3:_="">
    <xsd:import namespace="c937e4c4-f8b3-4fa2-ae41-16cfcddb79d1"/>
    <xsd:import namespace="c3a66f99-9702-485d-bb61-35386953940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37e4c4-f8b3-4fa2-ae41-16cfcddb79d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cbdd605-ba45-4e28-b21a-5b2329120e8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a66f99-9702-485d-bb61-3538695394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02ddf3-3bee-4225-8eea-d00fb4346fb7}" ma:internalName="TaxCatchAll" ma:showField="CatchAllData" ma:web="c3a66f99-9702-485d-bb61-35386953940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A8AAB-F0C9-4550-8CE4-556A57860EDD}">
  <ds:schemaRefs>
    <ds:schemaRef ds:uri="http://schemas.microsoft.com/sharepoint/v3/contenttype/forms"/>
  </ds:schemaRefs>
</ds:datastoreItem>
</file>

<file path=customXml/itemProps2.xml><?xml version="1.0" encoding="utf-8"?>
<ds:datastoreItem xmlns:ds="http://schemas.openxmlformats.org/officeDocument/2006/customXml" ds:itemID="{A856A792-65E9-47EF-8824-DFBD93000335}">
  <ds:schemaRefs>
    <ds:schemaRef ds:uri="http://www.w3.org/XML/1998/namespace"/>
    <ds:schemaRef ds:uri="http://schemas.openxmlformats.org/package/2006/metadata/core-properties"/>
    <ds:schemaRef ds:uri="c3a66f99-9702-485d-bb61-353869539405"/>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c937e4c4-f8b3-4fa2-ae41-16cfcddb79d1"/>
    <ds:schemaRef ds:uri="http://purl.org/dc/terms/"/>
  </ds:schemaRefs>
</ds:datastoreItem>
</file>

<file path=customXml/itemProps3.xml><?xml version="1.0" encoding="utf-8"?>
<ds:datastoreItem xmlns:ds="http://schemas.openxmlformats.org/officeDocument/2006/customXml" ds:itemID="{E4F1EF44-C1EA-45E2-B9A5-71B1F81B1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37e4c4-f8b3-4fa2-ae41-16cfcddb79d1"/>
    <ds:schemaRef ds:uri="c3a66f99-9702-485d-bb61-353869539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3636</TotalTime>
  <Words>2044</Words>
  <Application>Microsoft Office PowerPoint</Application>
  <PresentationFormat>Widescreen</PresentationFormat>
  <Paragraphs>185</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wiley PowerPoint</vt:lpstr>
      <vt:lpstr>Chemistry Basics of PFAS CMPCoalition Biweekly</vt:lpstr>
      <vt:lpstr>Atoms</vt:lpstr>
      <vt:lpstr>Atomic Number</vt:lpstr>
      <vt:lpstr>Electrons</vt:lpstr>
      <vt:lpstr>Losing or Gaining Electrons</vt:lpstr>
      <vt:lpstr>Elemental Fluorine/F</vt:lpstr>
      <vt:lpstr>C-F Bonds</vt:lpstr>
      <vt:lpstr>Bonded Fluorine – Valued and Unique Characteristics</vt:lpstr>
      <vt:lpstr>Nomenclature</vt:lpstr>
      <vt:lpstr>PowerPoint Presentation</vt:lpstr>
      <vt:lpstr>OECD Definition</vt:lpstr>
      <vt:lpstr>State Definitions: Minnesota and Maine</vt:lpstr>
      <vt:lpstr>EPA Definitions</vt:lpstr>
      <vt:lpstr>Refrigerants</vt:lpstr>
      <vt:lpstr>Flame retardants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Stanton, Alex</dc:creator>
  <cp:lastModifiedBy>Felicia C. Jaeger</cp:lastModifiedBy>
  <cp:revision>4</cp:revision>
  <dcterms:created xsi:type="dcterms:W3CDTF">2025-05-28T18:47:26Z</dcterms:created>
  <dcterms:modified xsi:type="dcterms:W3CDTF">2025-12-15T19:56:39Z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0x010100CD02AEC19C829F46B92C562925B2D0CA</vt:lpwstr>
  </property>
</Properties>
</file>